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9144000"/>
  <p:notesSz cx="6858000" cy="9144000"/>
  <p:embeddedFontLst>
    <p:embeddedFont>
      <p:font typeface="Franklin Gothic"/>
      <p:bold r:id="rId39"/>
    </p:embeddedFon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FranklinGothic-bold.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e8192df63c_6_7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ge8192df63c_6_7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Debra We are part of  coalition of 10 organizations from around New York City</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We held workshops and roundtables to educate the community about the tax lien sale and to build consensus about how to replace it.</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Hearing from people about its negative impacts, we developed a campaign to replace the lien sale altogether</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lang="en-US">
                <a:latin typeface="Calibri"/>
                <a:ea typeface="Calibri"/>
                <a:cs typeface="Calibri"/>
                <a:sym typeface="Calibri"/>
              </a:rPr>
              <a:t>We held press conferences and rallies to push City Council and the Mayor to abolish the lien sale</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63" name="Google Shape;63;ge8192df63c_6_799: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3e44bef05_3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3e44bef05_3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Elise</a:t>
            </a:r>
            <a:endParaRPr/>
          </a:p>
        </p:txBody>
      </p:sp>
      <p:sp>
        <p:nvSpPr>
          <p:cNvPr id="154" name="Google Shape;154;g103e44bef05_3_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8192df63c_6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e8192df63c_6_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Calibri"/>
                <a:ea typeface="Calibri"/>
                <a:cs typeface="Calibri"/>
                <a:sym typeface="Calibri"/>
              </a:rPr>
              <a:t>Debra</a:t>
            </a:r>
            <a:endParaRPr b="0" i="0" sz="1200" u="none" cap="none" strike="noStrike">
              <a:solidFill>
                <a:schemeClr val="dk1"/>
              </a:solidFill>
              <a:latin typeface="Calibri"/>
              <a:ea typeface="Calibri"/>
              <a:cs typeface="Calibri"/>
              <a:sym typeface="Calibri"/>
            </a:endParaRPr>
          </a:p>
        </p:txBody>
      </p:sp>
      <p:sp>
        <p:nvSpPr>
          <p:cNvPr id="162" name="Google Shape;162;ge8192df63c_6_56: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8192df63c_6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8192df63c_6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Debra</a:t>
            </a:r>
            <a:endParaRPr/>
          </a:p>
        </p:txBody>
      </p:sp>
      <p:sp>
        <p:nvSpPr>
          <p:cNvPr id="172" name="Google Shape;172;ge8192df63c_6_1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8192df63c_6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8192df63c_6_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Paula</a:t>
            </a:r>
            <a:endParaRPr/>
          </a:p>
        </p:txBody>
      </p:sp>
      <p:sp>
        <p:nvSpPr>
          <p:cNvPr id="179" name="Google Shape;179;ge8192df63c_6_1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8192df63c_6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8192df63c_6_1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e8192df63c_6_1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8192df63c_6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8192df63c_6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e8192df63c_6_1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8192df63c_6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8192df63c_6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e8192df63c_6_1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8192df63c_6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8192df63c_6_1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e8192df63c_6_1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8192df63c_6_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8192df63c_6_1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e8192df63c_6_1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8192df63c_6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8192df63c_6_1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e8192df63c_6_1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03e44bef05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103e44bef05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US">
                <a:latin typeface="Calibri"/>
                <a:ea typeface="Calibri"/>
                <a:cs typeface="Calibri"/>
                <a:sym typeface="Calibri"/>
              </a:rPr>
              <a:t>Debra </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rPr lang="en-US">
                <a:latin typeface="Calibri"/>
                <a:ea typeface="Calibri"/>
                <a:cs typeface="Calibri"/>
                <a:sym typeface="Calibri"/>
              </a:rPr>
              <a:t>We are part of  coalition of 10 organizations from around New York City</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rPr lang="en-US">
                <a:latin typeface="Calibri"/>
                <a:ea typeface="Calibri"/>
                <a:cs typeface="Calibri"/>
                <a:sym typeface="Calibri"/>
              </a:rPr>
              <a:t>We held workshops and roundtables to educate the community about the tax lien sale and to build consensus about how to replace it.</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rPr lang="en-US">
                <a:latin typeface="Calibri"/>
                <a:ea typeface="Calibri"/>
                <a:cs typeface="Calibri"/>
                <a:sym typeface="Calibri"/>
              </a:rPr>
              <a:t>Hearing from people about its negative impacts, we developed a campaign to replace the lien sale altogether</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rPr lang="en-US">
                <a:latin typeface="Calibri"/>
                <a:ea typeface="Calibri"/>
                <a:cs typeface="Calibri"/>
                <a:sym typeface="Calibri"/>
              </a:rPr>
              <a:t>We held press conferences and rallies to push City Council and the Mayor to abolish the lien sale</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74" name="Google Shape;74;g103e44bef05_0_1: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8192df63c_6_2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e8192df63c_6_2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900">
                <a:latin typeface="Helvetica Neue"/>
                <a:ea typeface="Helvetica Neue"/>
                <a:cs typeface="Helvetica Neue"/>
                <a:sym typeface="Helvetica Neue"/>
              </a:rPr>
              <a:t>Paula</a:t>
            </a:r>
            <a:endParaRPr sz="900">
              <a:latin typeface="Helvetica Neue"/>
              <a:ea typeface="Helvetica Neue"/>
              <a:cs typeface="Helvetica Neue"/>
              <a:sym typeface="Helvetica Neue"/>
            </a:endParaRPr>
          </a:p>
        </p:txBody>
      </p:sp>
      <p:sp>
        <p:nvSpPr>
          <p:cNvPr id="233" name="Google Shape;233;ge8192df63c_6_2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8192df63c_6_3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e8192df63c_6_3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900">
                <a:latin typeface="Helvetica Neue"/>
                <a:ea typeface="Helvetica Neue"/>
                <a:cs typeface="Helvetica Neue"/>
                <a:sym typeface="Helvetica Neue"/>
              </a:rPr>
              <a:t>Paula</a:t>
            </a:r>
            <a:endParaRPr sz="900">
              <a:latin typeface="Helvetica Neue"/>
              <a:ea typeface="Helvetica Neue"/>
              <a:cs typeface="Helvetica Neue"/>
              <a:sym typeface="Helvetica Neue"/>
            </a:endParaRPr>
          </a:p>
        </p:txBody>
      </p:sp>
      <p:sp>
        <p:nvSpPr>
          <p:cNvPr id="240" name="Google Shape;240;ge8192df63c_6_3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8192df63c_6_8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8192df63c_6_8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Debra</a:t>
            </a:r>
            <a:endParaRPr/>
          </a:p>
        </p:txBody>
      </p:sp>
      <p:sp>
        <p:nvSpPr>
          <p:cNvPr id="247" name="Google Shape;247;ge8192df63c_6_8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150">
                <a:solidFill>
                  <a:srgbClr val="595959"/>
                </a:solidFill>
                <a:highlight>
                  <a:srgbClr val="FFFFFF"/>
                </a:highlight>
              </a:rPr>
              <a:t>Elise </a:t>
            </a:r>
            <a:r>
              <a:rPr lang="en-US" sz="1150">
                <a:solidFill>
                  <a:srgbClr val="595959"/>
                </a:solidFill>
                <a:highlight>
                  <a:srgbClr val="FFFFFF"/>
                </a:highlight>
              </a:rPr>
              <a:t>In Brooklyn, multifamily buildings with four or more liens sold between 2014 and 2019 had an  average of about 17 building violations per unit filed with the city’s Department of Housing, Preservation and Development, compared to the city average of .7 per unit.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rPr lang="en-US" sz="1150">
                <a:solidFill>
                  <a:srgbClr val="595959"/>
                </a:solidFill>
                <a:highlight>
                  <a:srgbClr val="FFFFFF"/>
                </a:highlight>
              </a:rPr>
              <a:t>Out of the 734 multifamily buildings that had liens sold in 2019, more than a third of them had a lien sold at least one other time since 2014.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rPr lang="en-US" sz="1150">
                <a:solidFill>
                  <a:srgbClr val="595959"/>
                </a:solidFill>
                <a:highlight>
                  <a:srgbClr val="FFFFFF"/>
                </a:highlight>
              </a:rPr>
              <a:t>An analysis by THE CITY found that in the six years between 2014 to 2019, 881 multifamily buildings citywide had liens sold multiple years, and 429 of those buildings were in Brooklyn.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t/>
            </a:r>
            <a:endParaRPr sz="1150">
              <a:solidFill>
                <a:srgbClr val="595959"/>
              </a:solidFill>
              <a:highlight>
                <a:srgbClr val="FFFFFF"/>
              </a:highlight>
            </a:endParaRPr>
          </a:p>
          <a:p>
            <a:pPr indent="0" lvl="0" marL="0" rtl="0" algn="l">
              <a:lnSpc>
                <a:spcPct val="115000"/>
              </a:lnSpc>
              <a:spcBef>
                <a:spcPts val="0"/>
              </a:spcBef>
              <a:spcAft>
                <a:spcPts val="0"/>
              </a:spcAft>
              <a:buSzPts val="1400"/>
              <a:buNone/>
            </a:pPr>
            <a:r>
              <a:rPr lang="en-US" sz="1150">
                <a:solidFill>
                  <a:srgbClr val="595959"/>
                </a:solidFill>
                <a:highlight>
                  <a:srgbClr val="FFFFFF"/>
                </a:highlight>
              </a:rPr>
              <a:t>where a non-bank lender's high-cost financing put intense financial pressure on the borrower to provide a return on their investment, which resulted in hazardous conditions and displacement of tenants,</a:t>
            </a:r>
            <a:endParaRPr sz="1150">
              <a:solidFill>
                <a:srgbClr val="595959"/>
              </a:solidFill>
              <a:highlight>
                <a:srgbClr val="FFFFFF"/>
              </a:highlight>
            </a:endParaRPr>
          </a:p>
        </p:txBody>
      </p:sp>
      <p:sp>
        <p:nvSpPr>
          <p:cNvPr id="254" name="Google Shape;254;p34: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8192df63c_6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e8192df63c_6_5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900">
                <a:latin typeface="Helvetica Neue"/>
                <a:ea typeface="Helvetica Neue"/>
                <a:cs typeface="Helvetica Neue"/>
                <a:sym typeface="Helvetica Neue"/>
              </a:rPr>
              <a:t>Paula</a:t>
            </a:r>
            <a:endParaRPr sz="900">
              <a:latin typeface="Helvetica Neue"/>
              <a:ea typeface="Helvetica Neue"/>
              <a:cs typeface="Helvetica Neue"/>
              <a:sym typeface="Helvetica Neue"/>
            </a:endParaRPr>
          </a:p>
        </p:txBody>
      </p:sp>
      <p:sp>
        <p:nvSpPr>
          <p:cNvPr id="265" name="Google Shape;265;ge8192df63c_6_5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f65f25db5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ef65f25db5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All of us!</a:t>
            </a:r>
            <a:endParaRPr/>
          </a:p>
        </p:txBody>
      </p:sp>
      <p:sp>
        <p:nvSpPr>
          <p:cNvPr id="272" name="Google Shape;272;gef65f25db5_0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e8192df63c_6_6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e8192df63c_6_6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Elise</a:t>
            </a:r>
            <a:endParaRPr/>
          </a:p>
        </p:txBody>
      </p:sp>
      <p:sp>
        <p:nvSpPr>
          <p:cNvPr id="278" name="Google Shape;278;ge8192df63c_6_6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8192df63c_6_6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8192df63c_6_6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Paula</a:t>
            </a:r>
            <a:endParaRPr/>
          </a:p>
        </p:txBody>
      </p:sp>
      <p:sp>
        <p:nvSpPr>
          <p:cNvPr id="285" name="Google Shape;285;ge8192df63c_6_6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8192df63c_6_10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e8192df63c_6_10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Calibri"/>
                <a:ea typeface="Calibri"/>
                <a:cs typeface="Calibri"/>
                <a:sym typeface="Calibri"/>
              </a:rPr>
              <a:t>Debra</a:t>
            </a:r>
            <a:endParaRPr>
              <a:latin typeface="Calibri"/>
              <a:ea typeface="Calibri"/>
              <a:cs typeface="Calibri"/>
              <a:sym typeface="Calibri"/>
            </a:endParaRPr>
          </a:p>
        </p:txBody>
      </p:sp>
      <p:sp>
        <p:nvSpPr>
          <p:cNvPr id="292" name="Google Shape;292;ge8192df63c_6_1080: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8192df63c_6_1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e8192df63c_6_11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Paula</a:t>
            </a:r>
            <a:endParaRPr>
              <a:latin typeface="Arial"/>
              <a:ea typeface="Arial"/>
              <a:cs typeface="Arial"/>
              <a:sym typeface="Arial"/>
            </a:endParaRPr>
          </a:p>
        </p:txBody>
      </p:sp>
      <p:sp>
        <p:nvSpPr>
          <p:cNvPr id="300" name="Google Shape;300;ge8192df63c_6_1145: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3e44bef05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103e44bef05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US">
                <a:latin typeface="Calibri"/>
                <a:ea typeface="Calibri"/>
                <a:cs typeface="Calibri"/>
                <a:sym typeface="Calibri"/>
              </a:rPr>
              <a:t>Debra </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92" name="Google Shape;92;g103e44bef05_0_47: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fc8932226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fc89322269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Elise</a:t>
            </a:r>
            <a:endParaRPr>
              <a:latin typeface="Arial"/>
              <a:ea typeface="Arial"/>
              <a:cs typeface="Arial"/>
              <a:sym typeface="Arial"/>
            </a:endParaRPr>
          </a:p>
        </p:txBody>
      </p:sp>
      <p:sp>
        <p:nvSpPr>
          <p:cNvPr id="307" name="Google Shape;307;gfc89322269_0_0: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e8192df63c_6_9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e8192df63c_6_9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e8192df63c_6_9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Paula</a:t>
            </a:r>
            <a:endParaRPr b="0" i="0" sz="1200" u="none" cap="none" strike="noStrike">
              <a:solidFill>
                <a:schemeClr val="dk1"/>
              </a:solidFill>
              <a:latin typeface="Arial"/>
              <a:ea typeface="Arial"/>
              <a:cs typeface="Arial"/>
              <a:sym typeface="Arial"/>
            </a:endParaRPr>
          </a:p>
        </p:txBody>
      </p:sp>
      <p:sp>
        <p:nvSpPr>
          <p:cNvPr id="320" name="Google Shape;320;p20: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3e44bef05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103e44bef05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latin typeface="Calibri"/>
                <a:ea typeface="Calibri"/>
                <a:cs typeface="Calibri"/>
                <a:sym typeface="Calibri"/>
              </a:rPr>
              <a:t>Elise</a:t>
            </a:r>
            <a:endParaRPr>
              <a:latin typeface="Calibri"/>
              <a:ea typeface="Calibri"/>
              <a:cs typeface="Calibri"/>
              <a:sym typeface="Calibri"/>
            </a:endParaRPr>
          </a:p>
        </p:txBody>
      </p:sp>
      <p:sp>
        <p:nvSpPr>
          <p:cNvPr id="100" name="Google Shape;100;g103e44bef05_0_64: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3e44bef05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103e44bef05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latin typeface="Calibri"/>
                <a:ea typeface="Calibri"/>
                <a:cs typeface="Calibri"/>
                <a:sym typeface="Calibri"/>
              </a:rPr>
              <a:t>Paula</a:t>
            </a:r>
            <a:endParaRPr>
              <a:latin typeface="Calibri"/>
              <a:ea typeface="Calibri"/>
              <a:cs typeface="Calibri"/>
              <a:sym typeface="Calibri"/>
            </a:endParaRPr>
          </a:p>
        </p:txBody>
      </p:sp>
      <p:sp>
        <p:nvSpPr>
          <p:cNvPr id="109" name="Google Shape;109;g103e44bef05_0_81: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ef65f25db5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ef65f25db5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latin typeface="Calibri"/>
                <a:ea typeface="Calibri"/>
                <a:cs typeface="Calibri"/>
                <a:sym typeface="Calibri"/>
              </a:rPr>
              <a:t>Paula</a:t>
            </a:r>
            <a:endParaRPr>
              <a:latin typeface="Calibri"/>
              <a:ea typeface="Calibri"/>
              <a:cs typeface="Calibri"/>
              <a:sym typeface="Calibri"/>
            </a:endParaRPr>
          </a:p>
        </p:txBody>
      </p:sp>
      <p:sp>
        <p:nvSpPr>
          <p:cNvPr id="117" name="Google Shape;117;gef65f25db5_0_4:notes"/>
          <p:cNvSpPr txBox="1"/>
          <p:nvPr>
            <p:ph idx="12" type="sldNum"/>
          </p:nvPr>
        </p:nvSpPr>
        <p:spPr>
          <a:xfrm>
            <a:off x="3884613" y="8685214"/>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3e44bef05_3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3e44bef05_3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Elise </a:t>
            </a:r>
            <a:r>
              <a:rPr lang="en-US" sz="1200">
                <a:solidFill>
                  <a:schemeClr val="dk1"/>
                </a:solidFill>
                <a:latin typeface="Times New Roman"/>
                <a:ea typeface="Times New Roman"/>
                <a:cs typeface="Times New Roman"/>
                <a:sym typeface="Times New Roman"/>
              </a:rPr>
              <a:t>But what does it mean to “steward” land? It means to make collective decisions about its use for the good of a community and to build community around these decisions.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Buildings on the land--which can include affordable housing as well as small businesses, urban gardens and farms, community centers, and more--are individually owned or rented, and lease the land underneath through a 99-year, renewable ground lease. This split ownership takes land off the speculative market, while the 99-year ground lease guarantees permanent affordability and lays out income restrictions and other terms.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The ground lease sets out the collectively-decided terms of what can and can’t be done with the land, and the by-laws, which set out how the CLT should make decisions, whose interests are represented and how, and what the board is responsible for doing.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3e44bef05_3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03e44bef05_3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Elise </a:t>
            </a:r>
            <a:r>
              <a:rPr lang="en-US" sz="1200">
                <a:solidFill>
                  <a:schemeClr val="dk1"/>
                </a:solidFill>
                <a:latin typeface="Times New Roman"/>
                <a:ea typeface="Times New Roman"/>
                <a:cs typeface="Times New Roman"/>
                <a:sym typeface="Times New Roman"/>
              </a:rPr>
              <a:t>CLTs have long roots in the racial justice movement. The first CLT was New Communities, Inc., developed in Albany, Georgia in 1969 to be a collective farm, especially for Black tenant farmers who had been evicted for civil rights movement activity in the area. An excellent documentary, Arc of Justice, relates New Communities, Inc.’s 50-year fight for justice after having been consistently undermined by racist state and local authorities and the federal government.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3e44bef05_3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3e44bef05_3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Elise </a:t>
            </a:r>
            <a:r>
              <a:rPr lang="en-US" sz="1200">
                <a:solidFill>
                  <a:schemeClr val="dk1"/>
                </a:solidFill>
                <a:latin typeface="Times New Roman"/>
                <a:ea typeface="Times New Roman"/>
                <a:cs typeface="Times New Roman"/>
                <a:sym typeface="Times New Roman"/>
              </a:rPr>
              <a:t>Because CLTs are responsible</a:t>
            </a:r>
            <a:r>
              <a:rPr i="1" lang="en-US" sz="1200">
                <a:solidFill>
                  <a:schemeClr val="dk1"/>
                </a:solidFill>
                <a:latin typeface="Times New Roman"/>
                <a:ea typeface="Times New Roman"/>
                <a:cs typeface="Times New Roman"/>
                <a:sym typeface="Times New Roman"/>
              </a:rPr>
              <a:t> at the same time</a:t>
            </a:r>
            <a:r>
              <a:rPr lang="en-US" sz="1200">
                <a:solidFill>
                  <a:schemeClr val="dk1"/>
                </a:solidFill>
                <a:latin typeface="Times New Roman"/>
                <a:ea typeface="Times New Roman"/>
                <a:cs typeface="Times New Roman"/>
                <a:sym typeface="Times New Roman"/>
              </a:rPr>
              <a:t> to the current users of the land it owns, and to the larger community where the land is, and to future users and community members, it makes sense that most CLTs have what is called a “tripartite” board.</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There are three groups that are usually represented on a CLT board:</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Current users, whether these are tenants, homeowners, businesses, gardeners, etc. The idea is that they are going to bring in the interests of those using the land </a:t>
            </a:r>
            <a:r>
              <a:rPr i="1" lang="en-US" sz="1200">
                <a:solidFill>
                  <a:schemeClr val="dk1"/>
                </a:solidFill>
                <a:latin typeface="Times New Roman"/>
                <a:ea typeface="Times New Roman"/>
                <a:cs typeface="Times New Roman"/>
                <a:sym typeface="Times New Roman"/>
              </a:rPr>
              <a:t>now</a:t>
            </a:r>
            <a:r>
              <a:rPr lang="en-U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Other community members with an interest in the CLT. The idea is that they would bring in the interests of people who want to see the CLT expand in scope and into the future.</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A group of “others”--often technical assistance providers or other people with specific skills that can help the CLT be stable enough to last into the future, and who might be able to help resolve disagreements between current users and community members.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How this actually takes shape depends a lot on each CLT’s development process and particular local circumstances. But what is most important to emphasize here is that a CLT focuses on the long-term needs and wants of a </a:t>
            </a:r>
            <a:r>
              <a:rPr i="1" lang="en-US" sz="1200">
                <a:solidFill>
                  <a:schemeClr val="dk1"/>
                </a:solidFill>
                <a:latin typeface="Times New Roman"/>
                <a:ea typeface="Times New Roman"/>
                <a:cs typeface="Times New Roman"/>
                <a:sym typeface="Times New Roman"/>
              </a:rPr>
              <a:t>community</a:t>
            </a:r>
            <a:r>
              <a:rPr lang="en-US" sz="1200">
                <a:solidFill>
                  <a:schemeClr val="dk1"/>
                </a:solidFill>
                <a:latin typeface="Times New Roman"/>
                <a:ea typeface="Times New Roman"/>
                <a:cs typeface="Times New Roman"/>
                <a:sym typeface="Times New Roman"/>
              </a:rPr>
              <a:t>, and is far more than an organization that issues a ground lease to users.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1"/>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3" name="Google Shape;53;p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p12"/>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6" name="Google Shape;56;p12"/>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7" name="Google Shape;57;p1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9" name="Google Shape;29;p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6"/>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6"/>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8"/>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8"/>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 name="Google Shape;41;p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9"/>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4" name="Google Shape;44;p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10"/>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10"/>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8" name="Google Shape;48;p1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10"/>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 name="Google Shape;50;p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 name="Google Shape;12;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33.jpg"/><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7.jp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2.jpg"/><Relationship Id="rId9"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4.jpg"/><Relationship Id="rId7" Type="http://schemas.openxmlformats.org/officeDocument/2006/relationships/image" Target="../media/image1.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mailto:staff@eastnewyorkclt.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hyperlink" Target="https://www.ibo.nyc.ny.us/iboreports/understandingthebudget.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 name="Shape 64"/>
        <p:cNvGrpSpPr/>
        <p:nvPr/>
      </p:nvGrpSpPr>
      <p:grpSpPr>
        <a:xfrm>
          <a:off x="0" y="0"/>
          <a:ext cx="0" cy="0"/>
          <a:chOff x="0" y="0"/>
          <a:chExt cx="0" cy="0"/>
        </a:xfrm>
      </p:grpSpPr>
      <p:sp>
        <p:nvSpPr>
          <p:cNvPr id="65" name="Google Shape;65;p14"/>
          <p:cNvSpPr/>
          <p:nvPr/>
        </p:nvSpPr>
        <p:spPr>
          <a:xfrm>
            <a:off x="290596" y="-83475"/>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66" name="Google Shape;66;p14"/>
          <p:cNvSpPr txBox="1"/>
          <p:nvPr/>
        </p:nvSpPr>
        <p:spPr>
          <a:xfrm>
            <a:off x="304800" y="156800"/>
            <a:ext cx="94146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Hello from the </a:t>
            </a:r>
            <a:r>
              <a:rPr b="1" lang="en-US" sz="3600">
                <a:solidFill>
                  <a:srgbClr val="FD5856"/>
                </a:solidFill>
                <a:latin typeface="Franklin Gothic"/>
                <a:ea typeface="Franklin Gothic"/>
                <a:cs typeface="Franklin Gothic"/>
                <a:sym typeface="Franklin Gothic"/>
              </a:rPr>
              <a:t>Abolish the NYC Lien Sale</a:t>
            </a:r>
            <a:r>
              <a:rPr b="1" lang="en-US" sz="3600">
                <a:solidFill>
                  <a:srgbClr val="FD5856"/>
                </a:solidFill>
                <a:latin typeface="Franklin Gothic"/>
                <a:ea typeface="Franklin Gothic"/>
                <a:cs typeface="Franklin Gothic"/>
                <a:sym typeface="Franklin Gothic"/>
              </a:rPr>
              <a:t> Coalition</a:t>
            </a:r>
            <a:endParaRPr b="1" sz="3600">
              <a:solidFill>
                <a:srgbClr val="FD5856"/>
              </a:solidFill>
              <a:latin typeface="Franklin Gothic"/>
              <a:ea typeface="Franklin Gothic"/>
              <a:cs typeface="Franklin Gothic"/>
              <a:sym typeface="Franklin Gothic"/>
            </a:endParaRPr>
          </a:p>
          <a:p>
            <a:pPr indent="0" lvl="0" marL="0" marR="0" rtl="0" algn="l">
              <a:lnSpc>
                <a:spcPct val="90000"/>
              </a:lnSpc>
              <a:spcBef>
                <a:spcPts val="0"/>
              </a:spcBef>
              <a:spcAft>
                <a:spcPts val="0"/>
              </a:spcAft>
              <a:buClr>
                <a:schemeClr val="dk1"/>
              </a:buClr>
              <a:buSzPts val="1100"/>
              <a:buFont typeface="Arial"/>
              <a:buNone/>
            </a:pPr>
            <a:r>
              <a:t/>
            </a:r>
            <a:endParaRPr b="1" sz="2500">
              <a:solidFill>
                <a:srgbClr val="FD5856"/>
              </a:solidFill>
              <a:latin typeface="Franklin Gothic"/>
              <a:ea typeface="Franklin Gothic"/>
              <a:cs typeface="Franklin Gothic"/>
              <a:sym typeface="Franklin Gothic"/>
            </a:endParaRPr>
          </a:p>
        </p:txBody>
      </p:sp>
      <p:sp>
        <p:nvSpPr>
          <p:cNvPr id="67" name="Google Shape;67;p14"/>
          <p:cNvSpPr txBox="1"/>
          <p:nvPr/>
        </p:nvSpPr>
        <p:spPr>
          <a:xfrm>
            <a:off x="353850" y="1299375"/>
            <a:ext cx="84363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300">
              <a:solidFill>
                <a:srgbClr val="434343"/>
              </a:solidFill>
              <a:latin typeface="Franklin Gothic"/>
              <a:ea typeface="Franklin Gothic"/>
              <a:cs typeface="Franklin Gothic"/>
              <a:sym typeface="Franklin Gothic"/>
            </a:endParaRPr>
          </a:p>
        </p:txBody>
      </p:sp>
      <p:pic>
        <p:nvPicPr>
          <p:cNvPr id="68" name="Google Shape;68;p14"/>
          <p:cNvPicPr preferRelativeResize="0"/>
          <p:nvPr/>
        </p:nvPicPr>
        <p:blipFill>
          <a:blip r:embed="rId3">
            <a:alphaModFix/>
          </a:blip>
          <a:stretch>
            <a:fillRect/>
          </a:stretch>
        </p:blipFill>
        <p:spPr>
          <a:xfrm>
            <a:off x="4377427" y="3618050"/>
            <a:ext cx="4408875" cy="2937800"/>
          </a:xfrm>
          <a:prstGeom prst="rect">
            <a:avLst/>
          </a:prstGeom>
          <a:noFill/>
          <a:ln>
            <a:noFill/>
          </a:ln>
        </p:spPr>
      </p:pic>
      <p:pic>
        <p:nvPicPr>
          <p:cNvPr id="69" name="Google Shape;69;p14"/>
          <p:cNvPicPr preferRelativeResize="0"/>
          <p:nvPr/>
        </p:nvPicPr>
        <p:blipFill rotWithShape="1">
          <a:blip r:embed="rId4">
            <a:alphaModFix/>
          </a:blip>
          <a:srcRect b="0" l="0" r="30425" t="0"/>
          <a:stretch/>
        </p:blipFill>
        <p:spPr>
          <a:xfrm>
            <a:off x="444725" y="1712200"/>
            <a:ext cx="3738428" cy="3582150"/>
          </a:xfrm>
          <a:prstGeom prst="rect">
            <a:avLst/>
          </a:prstGeom>
          <a:noFill/>
          <a:ln>
            <a:noFill/>
          </a:ln>
        </p:spPr>
      </p:pic>
      <p:pic>
        <p:nvPicPr>
          <p:cNvPr id="70" name="Google Shape;70;p14"/>
          <p:cNvPicPr preferRelativeResize="0"/>
          <p:nvPr/>
        </p:nvPicPr>
        <p:blipFill rotWithShape="1">
          <a:blip r:embed="rId5">
            <a:alphaModFix/>
          </a:blip>
          <a:srcRect b="0" l="0" r="10889" t="0"/>
          <a:stretch/>
        </p:blipFill>
        <p:spPr>
          <a:xfrm>
            <a:off x="4408887" y="937950"/>
            <a:ext cx="3738425" cy="2491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57" name="Google Shape;157;p23"/>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58" name="Google Shape;158;p23"/>
          <p:cNvPicPr preferRelativeResize="0"/>
          <p:nvPr/>
        </p:nvPicPr>
        <p:blipFill>
          <a:blip r:embed="rId3">
            <a:alphaModFix/>
          </a:blip>
          <a:stretch>
            <a:fillRect/>
          </a:stretch>
        </p:blipFill>
        <p:spPr>
          <a:xfrm>
            <a:off x="0" y="189158"/>
            <a:ext cx="9144003" cy="61748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3" name="Shape 163"/>
        <p:cNvGrpSpPr/>
        <p:nvPr/>
      </p:nvGrpSpPr>
      <p:grpSpPr>
        <a:xfrm>
          <a:off x="0" y="0"/>
          <a:ext cx="0" cy="0"/>
          <a:chOff x="0" y="0"/>
          <a:chExt cx="0" cy="0"/>
        </a:xfrm>
      </p:grpSpPr>
      <p:sp>
        <p:nvSpPr>
          <p:cNvPr id="164" name="Google Shape;164;p24"/>
          <p:cNvSpPr txBox="1"/>
          <p:nvPr/>
        </p:nvSpPr>
        <p:spPr>
          <a:xfrm>
            <a:off x="593075" y="997350"/>
            <a:ext cx="7333200" cy="1954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Historic transition in city government</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Two-thirds City Council turnover and a new mayoral administration</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Longstanding housing and speculation crisis</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Ongoing pandemic and recession</a:t>
            </a:r>
            <a:endParaRPr sz="2300">
              <a:solidFill>
                <a:srgbClr val="434343"/>
              </a:solidFill>
              <a:latin typeface="Franklin Gothic"/>
              <a:ea typeface="Franklin Gothic"/>
              <a:cs typeface="Franklin Gothic"/>
              <a:sym typeface="Franklin Gothic"/>
            </a:endParaRPr>
          </a:p>
        </p:txBody>
      </p:sp>
      <p:sp>
        <p:nvSpPr>
          <p:cNvPr id="165" name="Google Shape;165;p24"/>
          <p:cNvSpPr txBox="1"/>
          <p:nvPr/>
        </p:nvSpPr>
        <p:spPr>
          <a:xfrm>
            <a:off x="139500" y="1928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The moment we face</a:t>
            </a:r>
            <a:endParaRPr b="1" i="0" sz="3600" u="none" cap="none" strike="noStrike">
              <a:solidFill>
                <a:srgbClr val="FD5856"/>
              </a:solidFill>
              <a:latin typeface="Franklin Gothic"/>
              <a:ea typeface="Franklin Gothic"/>
              <a:cs typeface="Franklin Gothic"/>
              <a:sym typeface="Franklin Gothic"/>
            </a:endParaRPr>
          </a:p>
        </p:txBody>
      </p:sp>
      <p:sp>
        <p:nvSpPr>
          <p:cNvPr id="166" name="Google Shape;166;p24"/>
          <p:cNvSpPr txBox="1"/>
          <p:nvPr/>
        </p:nvSpPr>
        <p:spPr>
          <a:xfrm>
            <a:off x="279000" y="2952150"/>
            <a:ext cx="8865000" cy="973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This is a moment of grave challenges and great opportunities.</a:t>
            </a:r>
            <a:endParaRPr b="1" i="0" sz="3600" u="none" cap="none" strike="noStrike">
              <a:solidFill>
                <a:srgbClr val="FD5856"/>
              </a:solidFill>
              <a:latin typeface="Franklin Gothic"/>
              <a:ea typeface="Franklin Gothic"/>
              <a:cs typeface="Franklin Gothic"/>
              <a:sym typeface="Franklin Gothic"/>
            </a:endParaRPr>
          </a:p>
        </p:txBody>
      </p:sp>
      <p:pic>
        <p:nvPicPr>
          <p:cNvPr id="167" name="Google Shape;167;p24"/>
          <p:cNvPicPr preferRelativeResize="0"/>
          <p:nvPr/>
        </p:nvPicPr>
        <p:blipFill rotWithShape="1">
          <a:blip r:embed="rId3">
            <a:alphaModFix/>
          </a:blip>
          <a:srcRect b="7578" l="6812" r="0" t="0"/>
          <a:stretch/>
        </p:blipFill>
        <p:spPr>
          <a:xfrm>
            <a:off x="4702375" y="4143500"/>
            <a:ext cx="4103301" cy="2714500"/>
          </a:xfrm>
          <a:prstGeom prst="rect">
            <a:avLst/>
          </a:prstGeom>
          <a:noFill/>
          <a:ln>
            <a:noFill/>
          </a:ln>
        </p:spPr>
      </p:pic>
      <p:pic>
        <p:nvPicPr>
          <p:cNvPr id="168" name="Google Shape;168;p24"/>
          <p:cNvPicPr preferRelativeResize="0"/>
          <p:nvPr/>
        </p:nvPicPr>
        <p:blipFill rotWithShape="1">
          <a:blip r:embed="rId4">
            <a:alphaModFix/>
          </a:blip>
          <a:srcRect b="16354" l="16361" r="1912" t="16809"/>
          <a:stretch/>
        </p:blipFill>
        <p:spPr>
          <a:xfrm>
            <a:off x="279000" y="4143500"/>
            <a:ext cx="4423376" cy="271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000">
                <a:latin typeface="Franklin Gothic"/>
                <a:ea typeface="Franklin Gothic"/>
                <a:cs typeface="Franklin Gothic"/>
                <a:sym typeface="Franklin Gothic"/>
              </a:rPr>
              <a:t>Around the </a:t>
            </a:r>
            <a:r>
              <a:rPr lang="en-US" sz="2000">
                <a:latin typeface="Franklin Gothic"/>
                <a:ea typeface="Franklin Gothic"/>
                <a:cs typeface="Franklin Gothic"/>
                <a:sym typeface="Franklin Gothic"/>
              </a:rPr>
              <a:t>city</a:t>
            </a:r>
            <a:r>
              <a:rPr lang="en-US" sz="2000">
                <a:latin typeface="Franklin Gothic"/>
                <a:ea typeface="Franklin Gothic"/>
                <a:cs typeface="Franklin Gothic"/>
                <a:sym typeface="Franklin Gothic"/>
              </a:rPr>
              <a:t>, but especially in communities of color, small homeowners are struggling to pay their municipal bills and tenants are struggling with bad conditions and absentee landlords. Meanwhile, empty lots sit vacant as speculators flip them for profits without building a thing.</a:t>
            </a:r>
            <a:endParaRPr sz="2000">
              <a:latin typeface="Franklin Gothic"/>
              <a:ea typeface="Franklin Gothic"/>
              <a:cs typeface="Franklin Gothic"/>
              <a:sym typeface="Franklin Gothic"/>
            </a:endParaRPr>
          </a:p>
          <a:p>
            <a:pPr indent="0" lvl="0" marL="0" rtl="0" algn="l">
              <a:spcBef>
                <a:spcPts val="360"/>
              </a:spcBef>
              <a:spcAft>
                <a:spcPts val="0"/>
              </a:spcAft>
              <a:buNone/>
            </a:pPr>
            <a:r>
              <a:t/>
            </a:r>
            <a:endParaRPr sz="2000">
              <a:latin typeface="Franklin Gothic"/>
              <a:ea typeface="Franklin Gothic"/>
              <a:cs typeface="Franklin Gothic"/>
              <a:sym typeface="Franklin Gothic"/>
            </a:endParaRPr>
          </a:p>
          <a:p>
            <a:pPr indent="0" lvl="0" marL="0" rtl="0" algn="l">
              <a:spcBef>
                <a:spcPts val="360"/>
              </a:spcBef>
              <a:spcAft>
                <a:spcPts val="0"/>
              </a:spcAft>
              <a:buNone/>
            </a:pPr>
            <a:r>
              <a:rPr lang="en-US" sz="2000">
                <a:latin typeface="Franklin Gothic"/>
                <a:ea typeface="Franklin Gothic"/>
                <a:cs typeface="Franklin Gothic"/>
                <a:sym typeface="Franklin Gothic"/>
              </a:rPr>
              <a:t>Instead of designing a system to fix these problems, for the past 25 years the city has outsourced core functions of government and distanced itself from it duties. </a:t>
            </a:r>
            <a:endParaRPr sz="2000">
              <a:latin typeface="Franklin Gothic"/>
              <a:ea typeface="Franklin Gothic"/>
              <a:cs typeface="Franklin Gothic"/>
              <a:sym typeface="Franklin Gothic"/>
            </a:endParaRPr>
          </a:p>
          <a:p>
            <a:pPr indent="0" lvl="0" marL="0" rtl="0" algn="l">
              <a:spcBef>
                <a:spcPts val="360"/>
              </a:spcBef>
              <a:spcAft>
                <a:spcPts val="0"/>
              </a:spcAft>
              <a:buNone/>
            </a:pPr>
            <a:r>
              <a:t/>
            </a:r>
            <a:endParaRPr sz="2000">
              <a:latin typeface="Franklin Gothic"/>
              <a:ea typeface="Franklin Gothic"/>
              <a:cs typeface="Franklin Gothic"/>
              <a:sym typeface="Franklin Gothic"/>
            </a:endParaRPr>
          </a:p>
          <a:p>
            <a:pPr indent="0" lvl="0" marL="0" rtl="0" algn="l">
              <a:spcBef>
                <a:spcPts val="360"/>
              </a:spcBef>
              <a:spcAft>
                <a:spcPts val="0"/>
              </a:spcAft>
              <a:buNone/>
            </a:pPr>
            <a:r>
              <a:rPr lang="en-US" sz="2000">
                <a:latin typeface="Franklin Gothic"/>
                <a:ea typeface="Franklin Gothic"/>
                <a:cs typeface="Franklin Gothic"/>
                <a:sym typeface="Franklin Gothic"/>
              </a:rPr>
              <a:t>Low-income renters and homeowners, seniors and communities of color have suffered as a result.</a:t>
            </a:r>
            <a:endParaRPr sz="2000">
              <a:latin typeface="Franklin Gothic"/>
              <a:ea typeface="Franklin Gothic"/>
              <a:cs typeface="Franklin Gothic"/>
              <a:sym typeface="Franklin Gothic"/>
            </a:endParaRPr>
          </a:p>
          <a:p>
            <a:pPr indent="0" lvl="0" marL="0" rtl="0" algn="l">
              <a:spcBef>
                <a:spcPts val="360"/>
              </a:spcBef>
              <a:spcAft>
                <a:spcPts val="0"/>
              </a:spcAft>
              <a:buNone/>
            </a:pPr>
            <a:r>
              <a:t/>
            </a:r>
            <a:endParaRPr b="1" sz="2000">
              <a:latin typeface="Franklin Gothic"/>
              <a:ea typeface="Franklin Gothic"/>
              <a:cs typeface="Franklin Gothic"/>
              <a:sym typeface="Franklin Gothic"/>
            </a:endParaRPr>
          </a:p>
          <a:p>
            <a:pPr indent="0" lvl="0" marL="0" rtl="0" algn="l">
              <a:spcBef>
                <a:spcPts val="360"/>
              </a:spcBef>
              <a:spcAft>
                <a:spcPts val="0"/>
              </a:spcAft>
              <a:buNone/>
            </a:pPr>
            <a:r>
              <a:rPr b="1" i="1" lang="en-US" sz="2000">
                <a:latin typeface="Franklin Gothic"/>
                <a:ea typeface="Franklin Gothic"/>
                <a:cs typeface="Franklin Gothic"/>
                <a:sym typeface="Franklin Gothic"/>
              </a:rPr>
              <a:t>Tenants and homeowners are at risk! Last week, the city announced that it will be doing a lien sale in 2021, which could affect over 11,000 properties.</a:t>
            </a:r>
            <a:endParaRPr b="1" i="1" sz="2000">
              <a:latin typeface="Franklin Gothic"/>
              <a:ea typeface="Franklin Gothic"/>
              <a:cs typeface="Franklin Gothic"/>
              <a:sym typeface="Franklin Gothic"/>
            </a:endParaRPr>
          </a:p>
        </p:txBody>
      </p:sp>
      <p:sp>
        <p:nvSpPr>
          <p:cNvPr id="175" name="Google Shape;175;p25"/>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solidFill>
                  <a:srgbClr val="FD5856"/>
                </a:solidFill>
                <a:latin typeface="Franklin Gothic"/>
                <a:ea typeface="Franklin Gothic"/>
                <a:cs typeface="Franklin Gothic"/>
                <a:sym typeface="Franklin Gothic"/>
              </a:rPr>
              <a:t>Tenants and homeowners are struggling, and city policy is making it worse.</a:t>
            </a:r>
            <a:endParaRPr b="1">
              <a:solidFill>
                <a:srgbClr val="FD5856"/>
              </a:solidFill>
              <a:latin typeface="Franklin Gothic"/>
              <a:ea typeface="Franklin Gothic"/>
              <a:cs typeface="Franklin Gothic"/>
              <a:sym typeface="Frankli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6"/>
          <p:cNvPicPr preferRelativeResize="0"/>
          <p:nvPr/>
        </p:nvPicPr>
        <p:blipFill rotWithShape="1">
          <a:blip r:embed="rId3">
            <a:alphaModFix/>
          </a:blip>
          <a:srcRect b="0" l="26150" r="0" t="0"/>
          <a:stretch/>
        </p:blipFill>
        <p:spPr>
          <a:xfrm>
            <a:off x="186774" y="2308450"/>
            <a:ext cx="8728628" cy="3939950"/>
          </a:xfrm>
          <a:prstGeom prst="rect">
            <a:avLst/>
          </a:prstGeom>
          <a:noFill/>
          <a:ln>
            <a:noFill/>
          </a:ln>
        </p:spPr>
      </p:pic>
      <p:sp>
        <p:nvSpPr>
          <p:cNvPr id="182" name="Google Shape;182;p26"/>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The Current Lien Sale System:</a:t>
            </a:r>
            <a:endParaRPr b="1" sz="3600">
              <a:solidFill>
                <a:srgbClr val="FD5856"/>
              </a:solidFill>
              <a:latin typeface="Franklin Gothic"/>
              <a:ea typeface="Franklin Gothic"/>
              <a:cs typeface="Franklin Gothic"/>
              <a:sym typeface="Franklin Gothic"/>
            </a:endParaRPr>
          </a:p>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7"/>
          <p:cNvPicPr preferRelativeResize="0"/>
          <p:nvPr/>
        </p:nvPicPr>
        <p:blipFill rotWithShape="1">
          <a:blip r:embed="rId3">
            <a:alphaModFix/>
          </a:blip>
          <a:srcRect b="47589" l="27427" r="54289" t="0"/>
          <a:stretch/>
        </p:blipFill>
        <p:spPr>
          <a:xfrm>
            <a:off x="2452100" y="1447800"/>
            <a:ext cx="4583077" cy="4379125"/>
          </a:xfrm>
          <a:prstGeom prst="rect">
            <a:avLst/>
          </a:prstGeom>
          <a:noFill/>
          <a:ln>
            <a:noFill/>
          </a:ln>
        </p:spPr>
      </p:pic>
      <p:sp>
        <p:nvSpPr>
          <p:cNvPr id="189" name="Google Shape;189;p27"/>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8"/>
          <p:cNvPicPr preferRelativeResize="0"/>
          <p:nvPr/>
        </p:nvPicPr>
        <p:blipFill rotWithShape="1">
          <a:blip r:embed="rId3">
            <a:alphaModFix/>
          </a:blip>
          <a:srcRect b="8442" l="27427" r="51348" t="53184"/>
          <a:stretch/>
        </p:blipFill>
        <p:spPr>
          <a:xfrm>
            <a:off x="2472450" y="1927100"/>
            <a:ext cx="5813850" cy="3503725"/>
          </a:xfrm>
          <a:prstGeom prst="rect">
            <a:avLst/>
          </a:prstGeom>
          <a:noFill/>
          <a:ln>
            <a:noFill/>
          </a:ln>
        </p:spPr>
      </p:pic>
      <p:sp>
        <p:nvSpPr>
          <p:cNvPr id="196" name="Google Shape;196;p28"/>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9"/>
          <p:cNvPicPr preferRelativeResize="0"/>
          <p:nvPr/>
        </p:nvPicPr>
        <p:blipFill rotWithShape="1">
          <a:blip r:embed="rId3">
            <a:alphaModFix/>
          </a:blip>
          <a:srcRect b="-7753" l="45944" r="36621" t="17808"/>
          <a:stretch/>
        </p:blipFill>
        <p:spPr>
          <a:xfrm>
            <a:off x="2885500" y="1126225"/>
            <a:ext cx="4001902" cy="6386850"/>
          </a:xfrm>
          <a:prstGeom prst="rect">
            <a:avLst/>
          </a:prstGeom>
          <a:noFill/>
          <a:ln>
            <a:noFill/>
          </a:ln>
        </p:spPr>
      </p:pic>
      <p:sp>
        <p:nvSpPr>
          <p:cNvPr id="203" name="Google Shape;203;p29"/>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
        <p:nvSpPr>
          <p:cNvPr id="204" name="Google Shape;204;p29"/>
          <p:cNvSpPr/>
          <p:nvPr/>
        </p:nvSpPr>
        <p:spPr>
          <a:xfrm>
            <a:off x="1743800" y="4268650"/>
            <a:ext cx="1727100" cy="209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0"/>
          <p:cNvPicPr preferRelativeResize="0"/>
          <p:nvPr/>
        </p:nvPicPr>
        <p:blipFill rotWithShape="1">
          <a:blip r:embed="rId3">
            <a:alphaModFix/>
          </a:blip>
          <a:srcRect b="58408" l="62834" r="18175" t="11083"/>
          <a:stretch/>
        </p:blipFill>
        <p:spPr>
          <a:xfrm>
            <a:off x="1618950" y="2309225"/>
            <a:ext cx="5488372" cy="2939150"/>
          </a:xfrm>
          <a:prstGeom prst="rect">
            <a:avLst/>
          </a:prstGeom>
          <a:noFill/>
          <a:ln>
            <a:noFill/>
          </a:ln>
        </p:spPr>
      </p:pic>
      <p:sp>
        <p:nvSpPr>
          <p:cNvPr id="211" name="Google Shape;211;p30"/>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1"/>
          <p:cNvPicPr preferRelativeResize="0"/>
          <p:nvPr/>
        </p:nvPicPr>
        <p:blipFill rotWithShape="1">
          <a:blip r:embed="rId3">
            <a:alphaModFix/>
          </a:blip>
          <a:srcRect b="5021" l="63016" r="17009" t="62807"/>
          <a:stretch/>
        </p:blipFill>
        <p:spPr>
          <a:xfrm>
            <a:off x="1669425" y="2193000"/>
            <a:ext cx="5836425" cy="3133600"/>
          </a:xfrm>
          <a:prstGeom prst="rect">
            <a:avLst/>
          </a:prstGeom>
          <a:noFill/>
          <a:ln>
            <a:noFill/>
          </a:ln>
        </p:spPr>
      </p:pic>
      <p:sp>
        <p:nvSpPr>
          <p:cNvPr id="218" name="Google Shape;218;p31"/>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nvSpPr>
        <p:spPr>
          <a:xfrm>
            <a:off x="139500" y="404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Franklin Gothic"/>
                <a:ea typeface="Franklin Gothic"/>
                <a:cs typeface="Franklin Gothic"/>
                <a:sym typeface="Franklin Gothic"/>
              </a:rPr>
              <a:t>What Happens When a Property Owner </a:t>
            </a:r>
            <a:r>
              <a:rPr b="1" i="0" lang="en-US" sz="3600" u="none" cap="none" strike="noStrike">
                <a:solidFill>
                  <a:srgbClr val="626366"/>
                </a:solidFill>
                <a:latin typeface="Franklin Gothic"/>
                <a:ea typeface="Franklin Gothic"/>
                <a:cs typeface="Franklin Gothic"/>
                <a:sym typeface="Franklin Gothic"/>
              </a:rPr>
              <a:t>Doesn’t</a:t>
            </a:r>
            <a:r>
              <a:rPr b="1" i="0" lang="en-US" sz="3600" u="none" cap="none" strike="noStrike">
                <a:solidFill>
                  <a:srgbClr val="FD5856"/>
                </a:solidFill>
                <a:latin typeface="Franklin Gothic"/>
                <a:ea typeface="Franklin Gothic"/>
                <a:cs typeface="Franklin Gothic"/>
                <a:sym typeface="Franklin Gothic"/>
              </a:rPr>
              <a:t> Pay Their Taxes on Time?</a:t>
            </a:r>
            <a:endParaRPr b="1" i="0" sz="3600" u="none" cap="none" strike="noStrike">
              <a:solidFill>
                <a:srgbClr val="FD5856"/>
              </a:solidFill>
              <a:latin typeface="Franklin Gothic"/>
              <a:ea typeface="Franklin Gothic"/>
              <a:cs typeface="Franklin Gothic"/>
              <a:sym typeface="Franklin Gothic"/>
            </a:endParaRPr>
          </a:p>
        </p:txBody>
      </p:sp>
      <p:sp>
        <p:nvSpPr>
          <p:cNvPr id="225" name="Google Shape;225;p32"/>
          <p:cNvSpPr/>
          <p:nvPr/>
        </p:nvSpPr>
        <p:spPr>
          <a:xfrm>
            <a:off x="2740125" y="1459400"/>
            <a:ext cx="680700" cy="137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2992125" y="4563025"/>
            <a:ext cx="680700" cy="137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32"/>
          <p:cNvPicPr preferRelativeResize="0"/>
          <p:nvPr/>
        </p:nvPicPr>
        <p:blipFill rotWithShape="1">
          <a:blip r:embed="rId3">
            <a:alphaModFix/>
          </a:blip>
          <a:srcRect b="0" l="79871" r="0" t="13058"/>
          <a:stretch/>
        </p:blipFill>
        <p:spPr>
          <a:xfrm>
            <a:off x="2217475" y="1343975"/>
            <a:ext cx="3759427" cy="5415475"/>
          </a:xfrm>
          <a:prstGeom prst="rect">
            <a:avLst/>
          </a:prstGeom>
          <a:noFill/>
          <a:ln>
            <a:noFill/>
          </a:ln>
        </p:spPr>
      </p:pic>
      <p:sp>
        <p:nvSpPr>
          <p:cNvPr id="228" name="Google Shape;228;p32"/>
          <p:cNvSpPr/>
          <p:nvPr/>
        </p:nvSpPr>
        <p:spPr>
          <a:xfrm>
            <a:off x="1497900" y="1732850"/>
            <a:ext cx="1071900" cy="130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1738400" y="4634125"/>
            <a:ext cx="1071900" cy="130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 name="Shape 75"/>
        <p:cNvGrpSpPr/>
        <p:nvPr/>
      </p:nvGrpSpPr>
      <p:grpSpPr>
        <a:xfrm>
          <a:off x="0" y="0"/>
          <a:ext cx="0" cy="0"/>
          <a:chOff x="0" y="0"/>
          <a:chExt cx="0" cy="0"/>
        </a:xfrm>
      </p:grpSpPr>
      <p:sp>
        <p:nvSpPr>
          <p:cNvPr id="76" name="Google Shape;76;p15"/>
          <p:cNvSpPr/>
          <p:nvPr/>
        </p:nvSpPr>
        <p:spPr>
          <a:xfrm>
            <a:off x="290596" y="-83475"/>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77" name="Google Shape;77;p15"/>
          <p:cNvSpPr txBox="1"/>
          <p:nvPr/>
        </p:nvSpPr>
        <p:spPr>
          <a:xfrm>
            <a:off x="353850" y="1299375"/>
            <a:ext cx="8436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2300">
              <a:solidFill>
                <a:srgbClr val="434343"/>
              </a:solidFill>
              <a:latin typeface="Franklin Gothic"/>
              <a:ea typeface="Franklin Gothic"/>
              <a:cs typeface="Franklin Gothic"/>
              <a:sym typeface="Franklin Gothic"/>
            </a:endParaRPr>
          </a:p>
        </p:txBody>
      </p:sp>
      <p:pic>
        <p:nvPicPr>
          <p:cNvPr descr="A picture containing diagram&#10;&#10;Description automatically generated" id="78" name="Google Shape;78;p15"/>
          <p:cNvPicPr preferRelativeResize="0"/>
          <p:nvPr/>
        </p:nvPicPr>
        <p:blipFill>
          <a:blip r:embed="rId3">
            <a:alphaModFix/>
          </a:blip>
          <a:stretch>
            <a:fillRect/>
          </a:stretch>
        </p:blipFill>
        <p:spPr>
          <a:xfrm>
            <a:off x="5251175" y="2404777"/>
            <a:ext cx="2476250" cy="2476250"/>
          </a:xfrm>
          <a:prstGeom prst="rect">
            <a:avLst/>
          </a:prstGeom>
          <a:noFill/>
          <a:ln>
            <a:noFill/>
          </a:ln>
        </p:spPr>
      </p:pic>
      <p:sp>
        <p:nvSpPr>
          <p:cNvPr id="79" name="Google Shape;79;p15"/>
          <p:cNvSpPr txBox="1"/>
          <p:nvPr/>
        </p:nvSpPr>
        <p:spPr>
          <a:xfrm>
            <a:off x="304800" y="156800"/>
            <a:ext cx="94146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Hello from the </a:t>
            </a:r>
            <a:r>
              <a:rPr b="1" lang="en-US" sz="3600">
                <a:solidFill>
                  <a:srgbClr val="FD5856"/>
                </a:solidFill>
                <a:latin typeface="Franklin Gothic"/>
                <a:ea typeface="Franklin Gothic"/>
                <a:cs typeface="Franklin Gothic"/>
                <a:sym typeface="Franklin Gothic"/>
              </a:rPr>
              <a:t>Abolish the NYC Lien Sale</a:t>
            </a:r>
            <a:r>
              <a:rPr b="1" lang="en-US" sz="3600">
                <a:solidFill>
                  <a:srgbClr val="FD5856"/>
                </a:solidFill>
                <a:latin typeface="Franklin Gothic"/>
                <a:ea typeface="Franklin Gothic"/>
                <a:cs typeface="Franklin Gothic"/>
                <a:sym typeface="Franklin Gothic"/>
              </a:rPr>
              <a:t> Coalition</a:t>
            </a:r>
            <a:endParaRPr b="1" sz="3600">
              <a:solidFill>
                <a:srgbClr val="FD5856"/>
              </a:solidFill>
              <a:latin typeface="Franklin Gothic"/>
              <a:ea typeface="Franklin Gothic"/>
              <a:cs typeface="Franklin Gothic"/>
              <a:sym typeface="Franklin Gothic"/>
            </a:endParaRPr>
          </a:p>
          <a:p>
            <a:pPr indent="0" lvl="0" marL="0" marR="0" rtl="0" algn="l">
              <a:lnSpc>
                <a:spcPct val="90000"/>
              </a:lnSpc>
              <a:spcBef>
                <a:spcPts val="0"/>
              </a:spcBef>
              <a:spcAft>
                <a:spcPts val="0"/>
              </a:spcAft>
              <a:buClr>
                <a:schemeClr val="dk1"/>
              </a:buClr>
              <a:buSzPts val="1100"/>
              <a:buFont typeface="Arial"/>
              <a:buNone/>
            </a:pPr>
            <a:r>
              <a:t/>
            </a:r>
            <a:endParaRPr b="1" sz="2500">
              <a:solidFill>
                <a:srgbClr val="FD5856"/>
              </a:solidFill>
              <a:latin typeface="Franklin Gothic"/>
              <a:ea typeface="Franklin Gothic"/>
              <a:cs typeface="Franklin Gothic"/>
              <a:sym typeface="Franklin Gothic"/>
            </a:endParaRPr>
          </a:p>
        </p:txBody>
      </p:sp>
      <p:pic>
        <p:nvPicPr>
          <p:cNvPr descr="Text&#10;&#10;Description automatically generated" id="80" name="Google Shape;80;p15"/>
          <p:cNvPicPr preferRelativeResize="0"/>
          <p:nvPr/>
        </p:nvPicPr>
        <p:blipFill>
          <a:blip r:embed="rId4">
            <a:alphaModFix/>
          </a:blip>
          <a:stretch>
            <a:fillRect/>
          </a:stretch>
        </p:blipFill>
        <p:spPr>
          <a:xfrm>
            <a:off x="1143000" y="4857350"/>
            <a:ext cx="2890575" cy="1413175"/>
          </a:xfrm>
          <a:prstGeom prst="rect">
            <a:avLst/>
          </a:prstGeom>
          <a:noFill/>
          <a:ln>
            <a:noFill/>
          </a:ln>
        </p:spPr>
      </p:pic>
      <p:pic>
        <p:nvPicPr>
          <p:cNvPr descr="A picture containing graphical user interface&#10;&#10;Description automatically generated" id="81" name="Google Shape;81;p15"/>
          <p:cNvPicPr preferRelativeResize="0"/>
          <p:nvPr/>
        </p:nvPicPr>
        <p:blipFill>
          <a:blip r:embed="rId5">
            <a:alphaModFix/>
          </a:blip>
          <a:stretch>
            <a:fillRect/>
          </a:stretch>
        </p:blipFill>
        <p:spPr>
          <a:xfrm>
            <a:off x="3838313" y="4435450"/>
            <a:ext cx="2132000" cy="2132000"/>
          </a:xfrm>
          <a:prstGeom prst="rect">
            <a:avLst/>
          </a:prstGeom>
          <a:noFill/>
          <a:ln>
            <a:noFill/>
          </a:ln>
        </p:spPr>
      </p:pic>
      <p:pic>
        <p:nvPicPr>
          <p:cNvPr descr="A picture containing umbrella, sign&#10;&#10;Description automatically generated" id="82" name="Google Shape;82;p15"/>
          <p:cNvPicPr preferRelativeResize="0"/>
          <p:nvPr/>
        </p:nvPicPr>
        <p:blipFill>
          <a:blip r:embed="rId6">
            <a:alphaModFix/>
          </a:blip>
          <a:stretch>
            <a:fillRect/>
          </a:stretch>
        </p:blipFill>
        <p:spPr>
          <a:xfrm>
            <a:off x="6232250" y="4704950"/>
            <a:ext cx="1993650" cy="1993650"/>
          </a:xfrm>
          <a:prstGeom prst="rect">
            <a:avLst/>
          </a:prstGeom>
          <a:noFill/>
          <a:ln>
            <a:noFill/>
          </a:ln>
        </p:spPr>
      </p:pic>
      <p:pic>
        <p:nvPicPr>
          <p:cNvPr descr="A picture containing shape&#10;&#10;Description automatically generated" id="83" name="Google Shape;83;p15"/>
          <p:cNvPicPr preferRelativeResize="0"/>
          <p:nvPr/>
        </p:nvPicPr>
        <p:blipFill>
          <a:blip r:embed="rId7">
            <a:alphaModFix/>
          </a:blip>
          <a:stretch>
            <a:fillRect/>
          </a:stretch>
        </p:blipFill>
        <p:spPr>
          <a:xfrm>
            <a:off x="290600" y="3493199"/>
            <a:ext cx="4281400" cy="883451"/>
          </a:xfrm>
          <a:prstGeom prst="rect">
            <a:avLst/>
          </a:prstGeom>
          <a:noFill/>
          <a:ln>
            <a:noFill/>
          </a:ln>
        </p:spPr>
      </p:pic>
      <p:pic>
        <p:nvPicPr>
          <p:cNvPr descr="A picture containing game, basketball, sport&#10;&#10;Description automatically generated" id="84" name="Google Shape;84;p15"/>
          <p:cNvPicPr preferRelativeResize="0"/>
          <p:nvPr/>
        </p:nvPicPr>
        <p:blipFill>
          <a:blip r:embed="rId8">
            <a:alphaModFix/>
          </a:blip>
          <a:stretch>
            <a:fillRect/>
          </a:stretch>
        </p:blipFill>
        <p:spPr>
          <a:xfrm>
            <a:off x="630125" y="1373228"/>
            <a:ext cx="1993650" cy="1782197"/>
          </a:xfrm>
          <a:prstGeom prst="rect">
            <a:avLst/>
          </a:prstGeom>
          <a:noFill/>
          <a:ln>
            <a:noFill/>
          </a:ln>
        </p:spPr>
      </p:pic>
      <p:pic>
        <p:nvPicPr>
          <p:cNvPr descr="Logo&#10;&#10;Description automatically generated" id="85" name="Google Shape;85;p15"/>
          <p:cNvPicPr preferRelativeResize="0"/>
          <p:nvPr/>
        </p:nvPicPr>
        <p:blipFill>
          <a:blip r:embed="rId9">
            <a:alphaModFix/>
          </a:blip>
          <a:stretch>
            <a:fillRect/>
          </a:stretch>
        </p:blipFill>
        <p:spPr>
          <a:xfrm>
            <a:off x="6494252" y="925787"/>
            <a:ext cx="1436672" cy="1413175"/>
          </a:xfrm>
          <a:prstGeom prst="rect">
            <a:avLst/>
          </a:prstGeom>
          <a:noFill/>
          <a:ln>
            <a:noFill/>
          </a:ln>
        </p:spPr>
      </p:pic>
      <p:pic>
        <p:nvPicPr>
          <p:cNvPr descr="Text&#10;&#10;Description automatically generated" id="86" name="Google Shape;86;p15"/>
          <p:cNvPicPr preferRelativeResize="0"/>
          <p:nvPr/>
        </p:nvPicPr>
        <p:blipFill>
          <a:blip r:embed="rId10">
            <a:alphaModFix/>
          </a:blip>
          <a:stretch>
            <a:fillRect/>
          </a:stretch>
        </p:blipFill>
        <p:spPr>
          <a:xfrm>
            <a:off x="2545075" y="2348577"/>
            <a:ext cx="2629909" cy="918387"/>
          </a:xfrm>
          <a:prstGeom prst="rect">
            <a:avLst/>
          </a:prstGeom>
          <a:noFill/>
          <a:ln>
            <a:noFill/>
          </a:ln>
        </p:spPr>
      </p:pic>
      <p:pic>
        <p:nvPicPr>
          <p:cNvPr id="87" name="Google Shape;87;p15"/>
          <p:cNvPicPr preferRelativeResize="0"/>
          <p:nvPr/>
        </p:nvPicPr>
        <p:blipFill>
          <a:blip r:embed="rId11">
            <a:alphaModFix/>
          </a:blip>
          <a:stretch>
            <a:fillRect/>
          </a:stretch>
        </p:blipFill>
        <p:spPr>
          <a:xfrm>
            <a:off x="5954745" y="2296126"/>
            <a:ext cx="2476258" cy="496500"/>
          </a:xfrm>
          <a:prstGeom prst="rect">
            <a:avLst/>
          </a:prstGeom>
          <a:noFill/>
          <a:ln>
            <a:noFill/>
          </a:ln>
        </p:spPr>
      </p:pic>
      <p:pic>
        <p:nvPicPr>
          <p:cNvPr id="88" name="Google Shape;88;p15"/>
          <p:cNvPicPr preferRelativeResize="0"/>
          <p:nvPr/>
        </p:nvPicPr>
        <p:blipFill>
          <a:blip r:embed="rId12">
            <a:alphaModFix/>
          </a:blip>
          <a:stretch>
            <a:fillRect/>
          </a:stretch>
        </p:blipFill>
        <p:spPr>
          <a:xfrm>
            <a:off x="3125100" y="1295743"/>
            <a:ext cx="2476251" cy="8405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nvSpPr>
        <p:spPr>
          <a:xfrm>
            <a:off x="397050" y="1211775"/>
            <a:ext cx="8322900" cy="3724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Investors in the Trust who make money at several points in the process: </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through service fees;</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through high and compounding daily interest rates; </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and by sometimes by selling properties they foreclose.</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City politicians and agencies who get to deny responsibility for damages caused by the lien sale</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Bad landlords who are not deterred by liens and fines because they know they can sell their building for a big profit</a:t>
            </a:r>
            <a:endParaRPr sz="2300">
              <a:solidFill>
                <a:srgbClr val="434343"/>
              </a:solidFill>
              <a:latin typeface="Franklin Gothic"/>
              <a:ea typeface="Franklin Gothic"/>
              <a:cs typeface="Franklin Gothic"/>
              <a:sym typeface="Franklin Gothic"/>
            </a:endParaRPr>
          </a:p>
        </p:txBody>
      </p:sp>
      <p:sp>
        <p:nvSpPr>
          <p:cNvPr id="236" name="Google Shape;236;p33"/>
          <p:cNvSpPr txBox="1"/>
          <p:nvPr/>
        </p:nvSpPr>
        <p:spPr>
          <a:xfrm>
            <a:off x="0" y="100500"/>
            <a:ext cx="90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FD5856"/>
                </a:solidFill>
                <a:latin typeface="Franklin Gothic"/>
                <a:ea typeface="Franklin Gothic"/>
                <a:cs typeface="Franklin Gothic"/>
                <a:sym typeface="Franklin Gothic"/>
              </a:rPr>
              <a:t>Who benefits from this system?</a:t>
            </a:r>
            <a:endParaRPr b="1" sz="3600">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nvSpPr>
        <p:spPr>
          <a:xfrm>
            <a:off x="750750" y="1644125"/>
            <a:ext cx="7333200" cy="4433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rgbClr val="434343"/>
              </a:buClr>
              <a:buSzPts val="2300"/>
              <a:buFont typeface="Franklin Gothic"/>
              <a:buChar char="●"/>
            </a:pPr>
            <a:r>
              <a:rPr b="1" lang="en-US" sz="2300">
                <a:solidFill>
                  <a:srgbClr val="434343"/>
                </a:solidFill>
                <a:latin typeface="Franklin Gothic"/>
                <a:ea typeface="Franklin Gothic"/>
                <a:cs typeface="Franklin Gothic"/>
                <a:sym typeface="Franklin Gothic"/>
              </a:rPr>
              <a:t>Homeowners </a:t>
            </a:r>
            <a:r>
              <a:rPr lang="en-US" sz="2300">
                <a:solidFill>
                  <a:srgbClr val="434343"/>
                </a:solidFill>
                <a:latin typeface="Franklin Gothic"/>
                <a:ea typeface="Franklin Gothic"/>
                <a:cs typeface="Franklin Gothic"/>
                <a:sym typeface="Franklin Gothic"/>
              </a:rPr>
              <a:t>who </a:t>
            </a:r>
            <a:r>
              <a:rPr lang="en-US" sz="2300">
                <a:solidFill>
                  <a:srgbClr val="434343"/>
                </a:solidFill>
                <a:latin typeface="Franklin Gothic"/>
                <a:ea typeface="Franklin Gothic"/>
                <a:cs typeface="Franklin Gothic"/>
                <a:sym typeface="Franklin Gothic"/>
              </a:rPr>
              <a:t>want to settle their debts but can’t afford the fines and compounding interest, and might lose their homes</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b="1" lang="en-US" sz="2300">
                <a:solidFill>
                  <a:srgbClr val="434343"/>
                </a:solidFill>
                <a:latin typeface="Franklin Gothic"/>
                <a:ea typeface="Franklin Gothic"/>
                <a:cs typeface="Franklin Gothic"/>
                <a:sym typeface="Franklin Gothic"/>
              </a:rPr>
              <a:t>Tenants</a:t>
            </a:r>
            <a:r>
              <a:rPr lang="en-US" sz="2300">
                <a:solidFill>
                  <a:srgbClr val="434343"/>
                </a:solidFill>
                <a:latin typeface="Franklin Gothic"/>
                <a:ea typeface="Franklin Gothic"/>
                <a:cs typeface="Franklin Gothic"/>
                <a:sym typeface="Franklin Gothic"/>
              </a:rPr>
              <a:t> in buildings whose landlord is using rent to cover debts rather than maintain the housing, who </a:t>
            </a:r>
            <a:r>
              <a:rPr lang="en-US" sz="2300">
                <a:solidFill>
                  <a:srgbClr val="434343"/>
                </a:solidFill>
                <a:latin typeface="Franklin Gothic"/>
                <a:ea typeface="Franklin Gothic"/>
                <a:cs typeface="Franklin Gothic"/>
                <a:sym typeface="Franklin Gothic"/>
              </a:rPr>
              <a:t>might </a:t>
            </a:r>
            <a:r>
              <a:rPr lang="en-US" sz="2300">
                <a:solidFill>
                  <a:srgbClr val="434343"/>
                </a:solidFill>
                <a:latin typeface="Franklin Gothic"/>
                <a:ea typeface="Franklin Gothic"/>
                <a:cs typeface="Franklin Gothic"/>
                <a:sym typeface="Franklin Gothic"/>
              </a:rPr>
              <a:t>be displaced</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b="1" lang="en-US" sz="2300">
                <a:solidFill>
                  <a:srgbClr val="434343"/>
                </a:solidFill>
                <a:latin typeface="Franklin Gothic"/>
                <a:ea typeface="Franklin Gothic"/>
                <a:cs typeface="Franklin Gothic"/>
                <a:sym typeface="Franklin Gothic"/>
              </a:rPr>
              <a:t>BIPOC communities </a:t>
            </a:r>
            <a:r>
              <a:rPr lang="en-US" sz="2300">
                <a:solidFill>
                  <a:srgbClr val="434343"/>
                </a:solidFill>
                <a:latin typeface="Franklin Gothic"/>
                <a:ea typeface="Franklin Gothic"/>
                <a:cs typeface="Franklin Gothic"/>
                <a:sym typeface="Franklin Gothic"/>
              </a:rPr>
              <a:t>where more and more properties -- including owner-occupied homes, rentals, and vacant lots -- are in disrepair because of this predatory system</a:t>
            </a:r>
            <a:endParaRPr sz="2300">
              <a:solidFill>
                <a:srgbClr val="434343"/>
              </a:solidFill>
              <a:latin typeface="Franklin Gothic"/>
              <a:ea typeface="Franklin Gothic"/>
              <a:cs typeface="Franklin Gothic"/>
              <a:sym typeface="Franklin Gothic"/>
            </a:endParaRPr>
          </a:p>
          <a:p>
            <a:pPr indent="-374650" lvl="0" marL="457200" rtl="0" algn="l">
              <a:spcBef>
                <a:spcPts val="0"/>
              </a:spcBef>
              <a:spcAft>
                <a:spcPts val="0"/>
              </a:spcAft>
              <a:buClr>
                <a:srgbClr val="434343"/>
              </a:buClr>
              <a:buSzPts val="2300"/>
              <a:buFont typeface="Franklin Gothic"/>
              <a:buChar char="●"/>
            </a:pPr>
            <a:r>
              <a:rPr b="1" lang="en-US" sz="2300">
                <a:solidFill>
                  <a:srgbClr val="434343"/>
                </a:solidFill>
                <a:latin typeface="Franklin Gothic"/>
                <a:ea typeface="Franklin Gothic"/>
                <a:cs typeface="Franklin Gothic"/>
                <a:sym typeface="Franklin Gothic"/>
              </a:rPr>
              <a:t>Working class people</a:t>
            </a:r>
            <a:r>
              <a:rPr lang="en-US" sz="2300">
                <a:solidFill>
                  <a:srgbClr val="434343"/>
                </a:solidFill>
                <a:latin typeface="Franklin Gothic"/>
                <a:ea typeface="Franklin Gothic"/>
                <a:cs typeface="Franklin Gothic"/>
                <a:sym typeface="Franklin Gothic"/>
              </a:rPr>
              <a:t> who need long-term affordable housing in their neighborhoods</a:t>
            </a:r>
            <a:endParaRPr sz="2300">
              <a:solidFill>
                <a:srgbClr val="434343"/>
              </a:solidFill>
              <a:latin typeface="Franklin Gothic"/>
              <a:ea typeface="Franklin Gothic"/>
              <a:cs typeface="Franklin Gothic"/>
              <a:sym typeface="Franklin Gothic"/>
            </a:endParaRPr>
          </a:p>
        </p:txBody>
      </p:sp>
      <p:sp>
        <p:nvSpPr>
          <p:cNvPr id="243" name="Google Shape;243;p34"/>
          <p:cNvSpPr txBox="1"/>
          <p:nvPr/>
        </p:nvSpPr>
        <p:spPr>
          <a:xfrm>
            <a:off x="0" y="100500"/>
            <a:ext cx="902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FD5856"/>
                </a:solidFill>
                <a:latin typeface="Franklin Gothic"/>
                <a:ea typeface="Franklin Gothic"/>
                <a:cs typeface="Franklin Gothic"/>
                <a:sym typeface="Franklin Gothic"/>
              </a:rPr>
              <a:t>Who does the current system harm?</a:t>
            </a:r>
            <a:endParaRPr b="1" sz="3600">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5"/>
          <p:cNvPicPr preferRelativeResize="0"/>
          <p:nvPr/>
        </p:nvPicPr>
        <p:blipFill>
          <a:blip r:embed="rId3">
            <a:alphaModFix/>
          </a:blip>
          <a:stretch>
            <a:fillRect/>
          </a:stretch>
        </p:blipFill>
        <p:spPr>
          <a:xfrm>
            <a:off x="350900" y="-37750"/>
            <a:ext cx="8442199" cy="6933498"/>
          </a:xfrm>
          <a:prstGeom prst="rect">
            <a:avLst/>
          </a:prstGeom>
          <a:noFill/>
          <a:ln>
            <a:noFill/>
          </a:ln>
        </p:spPr>
      </p:pic>
      <p:sp>
        <p:nvSpPr>
          <p:cNvPr id="250" name="Google Shape;250;p35"/>
          <p:cNvSpPr txBox="1"/>
          <p:nvPr/>
        </p:nvSpPr>
        <p:spPr>
          <a:xfrm>
            <a:off x="3246500" y="5664250"/>
            <a:ext cx="58515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rgbClr val="FF0000"/>
                </a:solidFill>
                <a:latin typeface="Franklin Gothic"/>
                <a:ea typeface="Franklin Gothic"/>
                <a:cs typeface="Franklin Gothic"/>
                <a:sym typeface="Franklin Gothic"/>
              </a:rPr>
              <a:t>Many of the </a:t>
            </a:r>
            <a:r>
              <a:rPr b="1" lang="en-US" sz="2300">
                <a:solidFill>
                  <a:srgbClr val="FF0000"/>
                </a:solidFill>
                <a:latin typeface="Franklin Gothic"/>
                <a:ea typeface="Franklin Gothic"/>
                <a:cs typeface="Franklin Gothic"/>
                <a:sym typeface="Franklin Gothic"/>
              </a:rPr>
              <a:t>3,514 properties on the 2019 sale are </a:t>
            </a:r>
            <a:r>
              <a:rPr b="1" lang="en-US" sz="2300">
                <a:solidFill>
                  <a:srgbClr val="FF0000"/>
                </a:solidFill>
                <a:latin typeface="Franklin Gothic"/>
                <a:ea typeface="Franklin Gothic"/>
                <a:cs typeface="Franklin Gothic"/>
                <a:sym typeface="Franklin Gothic"/>
              </a:rPr>
              <a:t>clustered in working class BIPOC communities</a:t>
            </a:r>
            <a:endParaRPr b="1" sz="2300">
              <a:solidFill>
                <a:srgbClr val="FF0000"/>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5" name="Shape 255"/>
        <p:cNvGrpSpPr/>
        <p:nvPr/>
      </p:nvGrpSpPr>
      <p:grpSpPr>
        <a:xfrm>
          <a:off x="0" y="0"/>
          <a:ext cx="0" cy="0"/>
          <a:chOff x="0" y="0"/>
          <a:chExt cx="0" cy="0"/>
        </a:xfrm>
      </p:grpSpPr>
      <p:sp>
        <p:nvSpPr>
          <p:cNvPr id="256" name="Google Shape;256;p36"/>
          <p:cNvSpPr/>
          <p:nvPr/>
        </p:nvSpPr>
        <p:spPr>
          <a:xfrm>
            <a:off x="184275" y="1620850"/>
            <a:ext cx="8523300" cy="52371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374650" lvl="0" marL="457200" marR="0" rtl="0" algn="l">
              <a:lnSpc>
                <a:spcPct val="115000"/>
              </a:lnSpc>
              <a:spcBef>
                <a:spcPts val="0"/>
              </a:spcBef>
              <a:spcAft>
                <a:spcPts val="0"/>
              </a:spcAft>
              <a:buClr>
                <a:srgbClr val="595959"/>
              </a:buClr>
              <a:buSzPts val="2300"/>
              <a:buFont typeface="Franklin Gothic"/>
              <a:buChar char="●"/>
            </a:pPr>
            <a:r>
              <a:rPr lang="en-US" sz="2300">
                <a:solidFill>
                  <a:schemeClr val="dk2"/>
                </a:solidFill>
                <a:highlight>
                  <a:srgbClr val="FFFFFF"/>
                </a:highlight>
                <a:latin typeface="Franklin Gothic"/>
                <a:ea typeface="Franklin Gothic"/>
                <a:cs typeface="Franklin Gothic"/>
                <a:sym typeface="Franklin Gothic"/>
              </a:rPr>
              <a:t>In rental apartment buildings, we often see the following:</a:t>
            </a:r>
            <a:endParaRPr sz="2300">
              <a:solidFill>
                <a:schemeClr val="dk2"/>
              </a:solidFill>
              <a:highlight>
                <a:srgbClr val="FFFFFF"/>
              </a:highlight>
              <a:latin typeface="Franklin Gothic"/>
              <a:ea typeface="Franklin Gothic"/>
              <a:cs typeface="Franklin Gothic"/>
              <a:sym typeface="Franklin Gothic"/>
            </a:endParaRPr>
          </a:p>
          <a:p>
            <a:pPr indent="-374650" lvl="0" marL="1371600" marR="0" rtl="0" algn="l">
              <a:lnSpc>
                <a:spcPct val="115000"/>
              </a:lnSpc>
              <a:spcBef>
                <a:spcPts val="0"/>
              </a:spcBef>
              <a:spcAft>
                <a:spcPts val="0"/>
              </a:spcAft>
              <a:buClr>
                <a:schemeClr val="dk2"/>
              </a:buClr>
              <a:buSzPts val="2300"/>
              <a:buFont typeface="Franklin Gothic"/>
              <a:buAutoNum type="arabicParenR"/>
            </a:pPr>
            <a:r>
              <a:rPr lang="en-US" sz="2300">
                <a:solidFill>
                  <a:schemeClr val="dk2"/>
                </a:solidFill>
                <a:highlight>
                  <a:srgbClr val="FFFFFF"/>
                </a:highlight>
                <a:latin typeface="Franklin Gothic"/>
                <a:ea typeface="Franklin Gothic"/>
                <a:cs typeface="Franklin Gothic"/>
                <a:sym typeface="Franklin Gothic"/>
              </a:rPr>
              <a:t>L</a:t>
            </a:r>
            <a:r>
              <a:rPr lang="en-US" sz="2300">
                <a:solidFill>
                  <a:schemeClr val="dk2"/>
                </a:solidFill>
                <a:highlight>
                  <a:srgbClr val="FFFFFF"/>
                </a:highlight>
                <a:latin typeface="Franklin Gothic"/>
                <a:ea typeface="Franklin Gothic"/>
                <a:cs typeface="Franklin Gothic"/>
                <a:sym typeface="Franklin Gothic"/>
              </a:rPr>
              <a:t>andlords take on big debts and have </a:t>
            </a:r>
            <a:r>
              <a:rPr i="0" lang="en-US" sz="2300" u="none" cap="none" strike="noStrike">
                <a:solidFill>
                  <a:schemeClr val="dk2"/>
                </a:solidFill>
                <a:highlight>
                  <a:srgbClr val="FFFFFF"/>
                </a:highlight>
                <a:latin typeface="Franklin Gothic"/>
                <a:ea typeface="Franklin Gothic"/>
                <a:cs typeface="Franklin Gothic"/>
                <a:sym typeface="Franklin Gothic"/>
              </a:rPr>
              <a:t>intense pressure </a:t>
            </a:r>
            <a:r>
              <a:rPr lang="en-US" sz="2300">
                <a:solidFill>
                  <a:schemeClr val="dk2"/>
                </a:solidFill>
                <a:highlight>
                  <a:srgbClr val="FFFFFF"/>
                </a:highlight>
                <a:latin typeface="Franklin Gothic"/>
                <a:ea typeface="Franklin Gothic"/>
                <a:cs typeface="Franklin Gothic"/>
                <a:sym typeface="Franklin Gothic"/>
              </a:rPr>
              <a:t>to pay them back.</a:t>
            </a:r>
            <a:endParaRPr sz="2300">
              <a:solidFill>
                <a:schemeClr val="dk2"/>
              </a:solidFill>
              <a:highlight>
                <a:srgbClr val="FFFFFF"/>
              </a:highlight>
              <a:latin typeface="Franklin Gothic"/>
              <a:ea typeface="Franklin Gothic"/>
              <a:cs typeface="Franklin Gothic"/>
              <a:sym typeface="Franklin Gothic"/>
            </a:endParaRPr>
          </a:p>
          <a:p>
            <a:pPr indent="-374650" lvl="0" marL="1371600" marR="0" rtl="0" algn="l">
              <a:lnSpc>
                <a:spcPct val="115000"/>
              </a:lnSpc>
              <a:spcBef>
                <a:spcPts val="0"/>
              </a:spcBef>
              <a:spcAft>
                <a:spcPts val="0"/>
              </a:spcAft>
              <a:buClr>
                <a:schemeClr val="dk2"/>
              </a:buClr>
              <a:buSzPts val="2300"/>
              <a:buFont typeface="Franklin Gothic"/>
              <a:buAutoNum type="arabicParenR"/>
            </a:pPr>
            <a:r>
              <a:rPr lang="en-US" sz="2300">
                <a:solidFill>
                  <a:schemeClr val="dk2"/>
                </a:solidFill>
                <a:highlight>
                  <a:schemeClr val="lt1"/>
                </a:highlight>
                <a:latin typeface="Franklin Gothic"/>
                <a:ea typeface="Franklin Gothic"/>
                <a:cs typeface="Franklin Gothic"/>
                <a:sym typeface="Franklin Gothic"/>
              </a:rPr>
              <a:t>They often cut back on basic building maintenance to reduce expenses, or harass and evict tenants to raise rents.</a:t>
            </a:r>
            <a:endParaRPr sz="2300">
              <a:solidFill>
                <a:schemeClr val="dk2"/>
              </a:solidFill>
              <a:highlight>
                <a:srgbClr val="FFFFFF"/>
              </a:highlight>
              <a:latin typeface="Franklin Gothic"/>
              <a:ea typeface="Franklin Gothic"/>
              <a:cs typeface="Franklin Gothic"/>
              <a:sym typeface="Franklin Gothic"/>
            </a:endParaRPr>
          </a:p>
          <a:p>
            <a:pPr indent="-374650" lvl="0" marL="1371600" marR="0" rtl="0" algn="l">
              <a:lnSpc>
                <a:spcPct val="115000"/>
              </a:lnSpc>
              <a:spcBef>
                <a:spcPts val="0"/>
              </a:spcBef>
              <a:spcAft>
                <a:spcPts val="0"/>
              </a:spcAft>
              <a:buClr>
                <a:schemeClr val="dk2"/>
              </a:buClr>
              <a:buSzPts val="2300"/>
              <a:buFont typeface="Franklin Gothic"/>
              <a:buAutoNum type="arabicParenR"/>
            </a:pPr>
            <a:r>
              <a:rPr lang="en-US" sz="2300">
                <a:solidFill>
                  <a:schemeClr val="dk2"/>
                </a:solidFill>
                <a:highlight>
                  <a:srgbClr val="FFFFFF"/>
                </a:highlight>
                <a:latin typeface="Franklin Gothic"/>
                <a:ea typeface="Franklin Gothic"/>
                <a:cs typeface="Franklin Gothic"/>
                <a:sym typeface="Franklin Gothic"/>
              </a:rPr>
              <a:t>Eventually </a:t>
            </a:r>
            <a:r>
              <a:rPr i="0" lang="en-US" sz="2300" u="none" cap="none" strike="noStrike">
                <a:solidFill>
                  <a:schemeClr val="dk2"/>
                </a:solidFill>
                <a:highlight>
                  <a:srgbClr val="FFFFFF"/>
                </a:highlight>
                <a:latin typeface="Franklin Gothic"/>
                <a:ea typeface="Franklin Gothic"/>
                <a:cs typeface="Franklin Gothic"/>
                <a:sym typeface="Franklin Gothic"/>
              </a:rPr>
              <a:t>they </a:t>
            </a:r>
            <a:r>
              <a:rPr lang="en-US" sz="2300">
                <a:solidFill>
                  <a:schemeClr val="dk2"/>
                </a:solidFill>
                <a:highlight>
                  <a:srgbClr val="FFFFFF"/>
                </a:highlight>
                <a:latin typeface="Franklin Gothic"/>
                <a:ea typeface="Franklin Gothic"/>
                <a:cs typeface="Franklin Gothic"/>
                <a:sym typeface="Franklin Gothic"/>
              </a:rPr>
              <a:t>fall</a:t>
            </a:r>
            <a:r>
              <a:rPr i="0" lang="en-US" sz="2300" u="none" cap="none" strike="noStrike">
                <a:solidFill>
                  <a:schemeClr val="dk2"/>
                </a:solidFill>
                <a:highlight>
                  <a:srgbClr val="FFFFFF"/>
                </a:highlight>
                <a:latin typeface="Franklin Gothic"/>
                <a:ea typeface="Franklin Gothic"/>
                <a:cs typeface="Franklin Gothic"/>
                <a:sym typeface="Franklin Gothic"/>
              </a:rPr>
              <a:t> behind on b</a:t>
            </a:r>
            <a:r>
              <a:rPr lang="en-US" sz="2300">
                <a:solidFill>
                  <a:schemeClr val="dk2"/>
                </a:solidFill>
                <a:highlight>
                  <a:srgbClr val="FFFFFF"/>
                </a:highlight>
                <a:latin typeface="Franklin Gothic"/>
                <a:ea typeface="Franklin Gothic"/>
                <a:cs typeface="Franklin Gothic"/>
                <a:sym typeface="Franklin Gothic"/>
              </a:rPr>
              <a:t>ills and </a:t>
            </a:r>
            <a:r>
              <a:rPr i="0" lang="en-US" sz="2300" u="none" cap="none" strike="noStrike">
                <a:solidFill>
                  <a:schemeClr val="dk2"/>
                </a:solidFill>
                <a:highlight>
                  <a:srgbClr val="FFFFFF"/>
                </a:highlight>
                <a:latin typeface="Franklin Gothic"/>
                <a:ea typeface="Franklin Gothic"/>
                <a:cs typeface="Franklin Gothic"/>
                <a:sym typeface="Franklin Gothic"/>
              </a:rPr>
              <a:t>end up </a:t>
            </a:r>
            <a:r>
              <a:rPr lang="en-US" sz="2300">
                <a:solidFill>
                  <a:schemeClr val="dk2"/>
                </a:solidFill>
                <a:highlight>
                  <a:srgbClr val="FFFFFF"/>
                </a:highlight>
                <a:latin typeface="Franklin Gothic"/>
                <a:ea typeface="Franklin Gothic"/>
                <a:cs typeface="Franklin Gothic"/>
                <a:sym typeface="Franklin Gothic"/>
              </a:rPr>
              <a:t>up i</a:t>
            </a:r>
            <a:r>
              <a:rPr i="0" lang="en-US" sz="2300" u="none" cap="none" strike="noStrike">
                <a:solidFill>
                  <a:schemeClr val="dk2"/>
                </a:solidFill>
                <a:highlight>
                  <a:srgbClr val="FFFFFF"/>
                </a:highlight>
                <a:latin typeface="Franklin Gothic"/>
                <a:ea typeface="Franklin Gothic"/>
                <a:cs typeface="Franklin Gothic"/>
                <a:sym typeface="Franklin Gothic"/>
              </a:rPr>
              <a:t>n the tax lien sale.</a:t>
            </a:r>
            <a:endParaRPr i="0" sz="2300" u="none" cap="none" strike="noStrike">
              <a:solidFill>
                <a:srgbClr val="595959"/>
              </a:solidFill>
              <a:highlight>
                <a:srgbClr val="FFFFFF"/>
              </a:highlight>
              <a:latin typeface="Franklin Gothic"/>
              <a:ea typeface="Franklin Gothic"/>
              <a:cs typeface="Franklin Gothic"/>
              <a:sym typeface="Franklin Gothic"/>
            </a:endParaRPr>
          </a:p>
          <a:p>
            <a:pPr indent="-374650" lvl="0" marL="457200" marR="0" rtl="0" algn="l">
              <a:lnSpc>
                <a:spcPct val="115000"/>
              </a:lnSpc>
              <a:spcBef>
                <a:spcPts val="0"/>
              </a:spcBef>
              <a:spcAft>
                <a:spcPts val="0"/>
              </a:spcAft>
              <a:buClr>
                <a:srgbClr val="595959"/>
              </a:buClr>
              <a:buSzPts val="2300"/>
              <a:buFont typeface="Arial"/>
              <a:buChar char="●"/>
            </a:pPr>
            <a:r>
              <a:rPr i="0" lang="en-US" sz="2300" u="none" cap="none" strike="noStrike">
                <a:solidFill>
                  <a:srgbClr val="595959"/>
                </a:solidFill>
                <a:highlight>
                  <a:srgbClr val="FFFFFF"/>
                </a:highlight>
                <a:latin typeface="Franklin Gothic"/>
                <a:ea typeface="Franklin Gothic"/>
                <a:cs typeface="Franklin Gothic"/>
                <a:sym typeface="Franklin Gothic"/>
              </a:rPr>
              <a:t>When the city sells those liens, </a:t>
            </a:r>
            <a:r>
              <a:rPr lang="en-US" sz="2300">
                <a:solidFill>
                  <a:srgbClr val="595959"/>
                </a:solidFill>
                <a:highlight>
                  <a:srgbClr val="FFFFFF"/>
                </a:highlight>
                <a:latin typeface="Franklin Gothic"/>
                <a:ea typeface="Franklin Gothic"/>
                <a:cs typeface="Franklin Gothic"/>
                <a:sym typeface="Franklin Gothic"/>
              </a:rPr>
              <a:t>we</a:t>
            </a:r>
            <a:r>
              <a:rPr i="0" lang="en-US" sz="2300" u="none" cap="none" strike="noStrike">
                <a:solidFill>
                  <a:srgbClr val="595959"/>
                </a:solidFill>
                <a:highlight>
                  <a:srgbClr val="FFFFFF"/>
                </a:highlight>
                <a:latin typeface="Franklin Gothic"/>
                <a:ea typeface="Franklin Gothic"/>
                <a:cs typeface="Franklin Gothic"/>
                <a:sym typeface="Franklin Gothic"/>
              </a:rPr>
              <a:t> lose the ability to do hold the landlord accountable.</a:t>
            </a:r>
            <a:r>
              <a:rPr lang="en-US" sz="2300">
                <a:solidFill>
                  <a:srgbClr val="595959"/>
                </a:solidFill>
                <a:highlight>
                  <a:srgbClr val="FFFFFF"/>
                </a:highlight>
                <a:latin typeface="Franklin Gothic"/>
                <a:ea typeface="Franklin Gothic"/>
                <a:cs typeface="Franklin Gothic"/>
                <a:sym typeface="Franklin Gothic"/>
              </a:rPr>
              <a:t> </a:t>
            </a:r>
            <a:r>
              <a:rPr b="1" lang="en-US" sz="2300">
                <a:solidFill>
                  <a:srgbClr val="595959"/>
                </a:solidFill>
                <a:highlight>
                  <a:srgbClr val="FFFFFF"/>
                </a:highlight>
                <a:latin typeface="Franklin Gothic"/>
                <a:ea typeface="Franklin Gothic"/>
                <a:cs typeface="Franklin Gothic"/>
                <a:sym typeface="Franklin Gothic"/>
              </a:rPr>
              <a:t>Instead, we </a:t>
            </a:r>
            <a:r>
              <a:rPr b="1" i="0" lang="en-US" sz="2300" u="none" cap="none" strike="noStrike">
                <a:solidFill>
                  <a:srgbClr val="595959"/>
                </a:solidFill>
                <a:highlight>
                  <a:srgbClr val="FFFFFF"/>
                </a:highlight>
                <a:latin typeface="Franklin Gothic"/>
                <a:ea typeface="Franklin Gothic"/>
                <a:cs typeface="Franklin Gothic"/>
                <a:sym typeface="Franklin Gothic"/>
              </a:rPr>
              <a:t>could either help good landlords fix the building, or take the building away from abusive landlords and preserve them through CLTs.</a:t>
            </a:r>
            <a:endParaRPr b="1" i="0" sz="2300" u="none" cap="none" strike="noStrike">
              <a:solidFill>
                <a:srgbClr val="595959"/>
              </a:solidFill>
              <a:highlight>
                <a:srgbClr val="FFFFFF"/>
              </a:highlight>
              <a:latin typeface="Franklin Gothic"/>
              <a:ea typeface="Franklin Gothic"/>
              <a:cs typeface="Franklin Gothic"/>
              <a:sym typeface="Franklin Gothic"/>
            </a:endParaRPr>
          </a:p>
          <a:p>
            <a:pPr indent="0" lvl="0" marL="0" marR="0" rtl="0" algn="l">
              <a:lnSpc>
                <a:spcPct val="115000"/>
              </a:lnSpc>
              <a:spcBef>
                <a:spcPts val="0"/>
              </a:spcBef>
              <a:spcAft>
                <a:spcPts val="0"/>
              </a:spcAft>
              <a:buClr>
                <a:schemeClr val="dk1"/>
              </a:buClr>
              <a:buSzPts val="1100"/>
              <a:buFont typeface="Arial"/>
              <a:buNone/>
            </a:pPr>
            <a:r>
              <a:rPr i="0" lang="en-US" sz="2300" u="none" cap="none" strike="noStrike">
                <a:solidFill>
                  <a:srgbClr val="222222"/>
                </a:solidFill>
                <a:highlight>
                  <a:srgbClr val="FFFFFF"/>
                </a:highlight>
                <a:latin typeface="Franklin Gothic"/>
                <a:ea typeface="Franklin Gothic"/>
                <a:cs typeface="Franklin Gothic"/>
                <a:sym typeface="Franklin Gothic"/>
              </a:rPr>
              <a:t> </a:t>
            </a:r>
            <a:endParaRPr i="0" sz="2300" u="none" cap="none" strike="noStrike">
              <a:solidFill>
                <a:srgbClr val="222222"/>
              </a:solidFill>
              <a:highlight>
                <a:srgbClr val="FFFFFF"/>
              </a:highlight>
              <a:latin typeface="Franklin Gothic"/>
              <a:ea typeface="Franklin Gothic"/>
              <a:cs typeface="Franklin Gothic"/>
              <a:sym typeface="Franklin Gothic"/>
            </a:endParaRPr>
          </a:p>
          <a:p>
            <a:pPr indent="0" lvl="0" marL="0" marR="0" rtl="0" algn="l">
              <a:lnSpc>
                <a:spcPct val="100000"/>
              </a:lnSpc>
              <a:spcBef>
                <a:spcPts val="0"/>
              </a:spcBef>
              <a:spcAft>
                <a:spcPts val="0"/>
              </a:spcAft>
              <a:buClr>
                <a:srgbClr val="000000"/>
              </a:buClr>
              <a:buSzPts val="2200"/>
              <a:buFont typeface="Arial"/>
              <a:buNone/>
            </a:pPr>
            <a:r>
              <a:t/>
            </a:r>
            <a:endParaRPr i="0" sz="2300" u="none" cap="none" strike="noStrike">
              <a:solidFill>
                <a:srgbClr val="222222"/>
              </a:solidFill>
              <a:highlight>
                <a:srgbClr val="FFFFFF"/>
              </a:highlight>
              <a:latin typeface="Franklin Gothic"/>
              <a:ea typeface="Franklin Gothic"/>
              <a:cs typeface="Franklin Gothic"/>
              <a:sym typeface="Franklin Gothic"/>
            </a:endParaRPr>
          </a:p>
          <a:p>
            <a:pPr indent="0" lvl="0" marL="0" marR="0" rtl="0" algn="l">
              <a:lnSpc>
                <a:spcPct val="100000"/>
              </a:lnSpc>
              <a:spcBef>
                <a:spcPts val="0"/>
              </a:spcBef>
              <a:spcAft>
                <a:spcPts val="0"/>
              </a:spcAft>
              <a:buClr>
                <a:srgbClr val="000000"/>
              </a:buClr>
              <a:buSzPts val="2200"/>
              <a:buFont typeface="Arial"/>
              <a:buNone/>
            </a:pPr>
            <a:r>
              <a:t/>
            </a:r>
            <a:endParaRPr b="1" i="1" sz="2300" u="none" cap="none" strike="noStrike">
              <a:solidFill>
                <a:srgbClr val="636466"/>
              </a:solidFill>
              <a:latin typeface="Franklin Gothic"/>
              <a:ea typeface="Franklin Gothic"/>
              <a:cs typeface="Franklin Gothic"/>
              <a:sym typeface="Franklin Gothic"/>
            </a:endParaRPr>
          </a:p>
          <a:p>
            <a:pPr indent="0" lvl="0" marL="0" marR="0" rtl="0" algn="l">
              <a:lnSpc>
                <a:spcPct val="100000"/>
              </a:lnSpc>
              <a:spcBef>
                <a:spcPts val="0"/>
              </a:spcBef>
              <a:spcAft>
                <a:spcPts val="0"/>
              </a:spcAft>
              <a:buClr>
                <a:schemeClr val="dk1"/>
              </a:buClr>
              <a:buSzPts val="2200"/>
              <a:buFont typeface="Arial"/>
              <a:buNone/>
            </a:pPr>
            <a:r>
              <a:t/>
            </a:r>
            <a:endParaRPr i="0" sz="2300" u="none" cap="none" strike="noStrike">
              <a:solidFill>
                <a:srgbClr val="636466"/>
              </a:solidFill>
              <a:latin typeface="Franklin Gothic"/>
              <a:ea typeface="Franklin Gothic"/>
              <a:cs typeface="Franklin Gothic"/>
              <a:sym typeface="Franklin Gothic"/>
            </a:endParaRPr>
          </a:p>
        </p:txBody>
      </p:sp>
      <p:sp>
        <p:nvSpPr>
          <p:cNvPr id="257" name="Google Shape;257;p36"/>
          <p:cNvSpPr txBox="1"/>
          <p:nvPr/>
        </p:nvSpPr>
        <p:spPr>
          <a:xfrm>
            <a:off x="139500" y="272338"/>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T</a:t>
            </a:r>
            <a:r>
              <a:rPr b="1" i="0" lang="en-US" sz="3600" u="none" cap="none" strike="noStrike">
                <a:solidFill>
                  <a:srgbClr val="FD5856"/>
                </a:solidFill>
                <a:latin typeface="Franklin Gothic"/>
                <a:ea typeface="Franklin Gothic"/>
                <a:cs typeface="Franklin Gothic"/>
                <a:sym typeface="Franklin Gothic"/>
              </a:rPr>
              <a:t>ax lien sales worsen conditions for tenants</a:t>
            </a:r>
            <a:endParaRPr b="1" i="0" sz="3600" u="none" cap="none" strike="noStrike">
              <a:solidFill>
                <a:srgbClr val="FD5856"/>
              </a:solidFill>
              <a:latin typeface="Franklin Gothic"/>
              <a:ea typeface="Franklin Gothic"/>
              <a:cs typeface="Franklin Gothic"/>
              <a:sym typeface="Franklin Gothic"/>
            </a:endParaRPr>
          </a:p>
        </p:txBody>
      </p:sp>
      <p:grpSp>
        <p:nvGrpSpPr>
          <p:cNvPr id="258" name="Google Shape;258;p36"/>
          <p:cNvGrpSpPr/>
          <p:nvPr/>
        </p:nvGrpSpPr>
        <p:grpSpPr>
          <a:xfrm>
            <a:off x="-884902" y="7116600"/>
            <a:ext cx="10182047" cy="3294300"/>
            <a:chOff x="-755752" y="5126375"/>
            <a:chExt cx="10182047" cy="3294300"/>
          </a:xfrm>
        </p:grpSpPr>
        <p:pic>
          <p:nvPicPr>
            <p:cNvPr id="259" name="Google Shape;259;p36"/>
            <p:cNvPicPr preferRelativeResize="0"/>
            <p:nvPr/>
          </p:nvPicPr>
          <p:blipFill rotWithShape="1">
            <a:blip r:embed="rId3">
              <a:alphaModFix/>
            </a:blip>
            <a:srcRect b="0" l="0" r="0" t="0"/>
            <a:stretch/>
          </p:blipFill>
          <p:spPr>
            <a:xfrm>
              <a:off x="-755752" y="5126375"/>
              <a:ext cx="3344503" cy="3294300"/>
            </a:xfrm>
            <a:prstGeom prst="rect">
              <a:avLst/>
            </a:prstGeom>
            <a:noFill/>
            <a:ln>
              <a:noFill/>
            </a:ln>
          </p:spPr>
        </p:pic>
        <p:pic>
          <p:nvPicPr>
            <p:cNvPr id="260" name="Google Shape;260;p36"/>
            <p:cNvPicPr preferRelativeResize="0"/>
            <p:nvPr/>
          </p:nvPicPr>
          <p:blipFill rotWithShape="1">
            <a:blip r:embed="rId4">
              <a:alphaModFix/>
            </a:blip>
            <a:srcRect b="0" l="3266" r="4209" t="4141"/>
            <a:stretch/>
          </p:blipFill>
          <p:spPr>
            <a:xfrm>
              <a:off x="2526076" y="5126375"/>
              <a:ext cx="3182828" cy="3294300"/>
            </a:xfrm>
            <a:prstGeom prst="rect">
              <a:avLst/>
            </a:prstGeom>
            <a:noFill/>
            <a:ln>
              <a:noFill/>
            </a:ln>
          </p:spPr>
        </p:pic>
        <p:pic>
          <p:nvPicPr>
            <p:cNvPr id="261" name="Google Shape;261;p36"/>
            <p:cNvPicPr preferRelativeResize="0"/>
            <p:nvPr/>
          </p:nvPicPr>
          <p:blipFill rotWithShape="1">
            <a:blip r:embed="rId5">
              <a:alphaModFix/>
            </a:blip>
            <a:srcRect b="18329" l="2668" r="3054" t="3442"/>
            <a:stretch/>
          </p:blipFill>
          <p:spPr>
            <a:xfrm>
              <a:off x="5644275" y="5126375"/>
              <a:ext cx="3782020" cy="3135049"/>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7"/>
          <p:cNvSpPr txBox="1"/>
          <p:nvPr/>
        </p:nvSpPr>
        <p:spPr>
          <a:xfrm>
            <a:off x="560800" y="2552675"/>
            <a:ext cx="8225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rgbClr val="434343"/>
                </a:solidFill>
                <a:latin typeface="Franklin Gothic"/>
                <a:ea typeface="Franklin Gothic"/>
                <a:cs typeface="Franklin Gothic"/>
                <a:sym typeface="Franklin Gothic"/>
              </a:rPr>
              <a:t>Long story short: it was a right-wing think tank’s dream, and Rudy Giuliani adopted it for New York City. Even though no other city works this way, Giuliani’s system still operates here 24 years later.</a:t>
            </a:r>
            <a:endParaRPr sz="2300">
              <a:solidFill>
                <a:srgbClr val="434343"/>
              </a:solidFill>
              <a:latin typeface="Franklin Gothic"/>
              <a:ea typeface="Franklin Gothic"/>
              <a:cs typeface="Franklin Gothic"/>
              <a:sym typeface="Franklin Gothic"/>
            </a:endParaRPr>
          </a:p>
        </p:txBody>
      </p:sp>
      <p:sp>
        <p:nvSpPr>
          <p:cNvPr id="268" name="Google Shape;268;p37"/>
          <p:cNvSpPr txBox="1"/>
          <p:nvPr/>
        </p:nvSpPr>
        <p:spPr>
          <a:xfrm>
            <a:off x="59700" y="814875"/>
            <a:ext cx="9024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FD5856"/>
                </a:solidFill>
                <a:latin typeface="Franklin Gothic"/>
                <a:ea typeface="Franklin Gothic"/>
                <a:cs typeface="Franklin Gothic"/>
                <a:sym typeface="Franklin Gothic"/>
              </a:rPr>
              <a:t>This sounds awful. </a:t>
            </a:r>
            <a:r>
              <a:rPr b="1" lang="en-US" sz="3600">
                <a:solidFill>
                  <a:srgbClr val="FD5856"/>
                </a:solidFill>
                <a:latin typeface="Franklin Gothic"/>
                <a:ea typeface="Franklin Gothic"/>
                <a:cs typeface="Franklin Gothic"/>
                <a:sym typeface="Franklin Gothic"/>
              </a:rPr>
              <a:t>Why does this system exist?</a:t>
            </a:r>
            <a:endParaRPr b="1" sz="3600">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5856"/>
        </a:solidFill>
      </p:bgPr>
    </p:bg>
    <p:spTree>
      <p:nvGrpSpPr>
        <p:cNvPr id="273" name="Shape 273"/>
        <p:cNvGrpSpPr/>
        <p:nvPr/>
      </p:nvGrpSpPr>
      <p:grpSpPr>
        <a:xfrm>
          <a:off x="0" y="0"/>
          <a:ext cx="0" cy="0"/>
          <a:chOff x="0" y="0"/>
          <a:chExt cx="0" cy="0"/>
        </a:xfrm>
      </p:grpSpPr>
      <p:sp>
        <p:nvSpPr>
          <p:cNvPr id="274" name="Google Shape;274;p38"/>
          <p:cNvSpPr txBox="1"/>
          <p:nvPr>
            <p:ph type="title"/>
          </p:nvPr>
        </p:nvSpPr>
        <p:spPr>
          <a:xfrm>
            <a:off x="490250" y="600200"/>
            <a:ext cx="7995300" cy="5454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US">
                <a:solidFill>
                  <a:schemeClr val="lt1"/>
                </a:solidFill>
                <a:latin typeface="Franklin Gothic"/>
                <a:ea typeface="Franklin Gothic"/>
                <a:cs typeface="Franklin Gothic"/>
                <a:sym typeface="Franklin Gothic"/>
              </a:rPr>
              <a:t>Do we need a tax lien sale?</a:t>
            </a:r>
            <a:endParaRPr b="1">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t/>
            </a:r>
            <a:endParaRPr b="1">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rPr b="1" lang="en-US" u="sng">
                <a:solidFill>
                  <a:schemeClr val="lt1"/>
                </a:solidFill>
                <a:latin typeface="Franklin Gothic"/>
                <a:ea typeface="Franklin Gothic"/>
                <a:cs typeface="Franklin Gothic"/>
                <a:sym typeface="Franklin Gothic"/>
              </a:rPr>
              <a:t>NO!</a:t>
            </a:r>
            <a:endParaRPr b="1" u="sng">
              <a:solidFill>
                <a:schemeClr val="lt1"/>
              </a:solidFill>
              <a:latin typeface="Franklin Gothic"/>
              <a:ea typeface="Franklin Gothic"/>
              <a:cs typeface="Franklin Gothic"/>
              <a:sym typeface="Franklin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Step 1) Abolish the tax lien sale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Step 2) Establish an equitable property tax collection system with the goals of:</a:t>
            </a:r>
            <a:endParaRPr/>
          </a:p>
          <a:p>
            <a:pPr indent="-342900" lvl="0" marL="1371600" rtl="0" algn="l">
              <a:spcBef>
                <a:spcPts val="360"/>
              </a:spcBef>
              <a:spcAft>
                <a:spcPts val="0"/>
              </a:spcAft>
              <a:buSzPts val="1800"/>
              <a:buAutoNum type="alphaLcParenR"/>
            </a:pPr>
            <a:r>
              <a:rPr lang="en-US"/>
              <a:t>keeping tax delinquency rates low</a:t>
            </a:r>
            <a:endParaRPr/>
          </a:p>
          <a:p>
            <a:pPr indent="-342900" lvl="0" marL="1371600" rtl="0" algn="l">
              <a:spcBef>
                <a:spcPts val="0"/>
              </a:spcBef>
              <a:spcAft>
                <a:spcPts val="0"/>
              </a:spcAft>
              <a:buSzPts val="1800"/>
              <a:buAutoNum type="alphaLcParenR"/>
            </a:pPr>
            <a:r>
              <a:rPr lang="en-US"/>
              <a:t>preventing displacement</a:t>
            </a:r>
            <a:endParaRPr/>
          </a:p>
          <a:p>
            <a:pPr indent="-342900" lvl="0" marL="1371600" rtl="0" algn="l">
              <a:spcBef>
                <a:spcPts val="0"/>
              </a:spcBef>
              <a:spcAft>
                <a:spcPts val="0"/>
              </a:spcAft>
              <a:buSzPts val="1800"/>
              <a:buAutoNum type="alphaLcParenR"/>
            </a:pPr>
            <a:r>
              <a:rPr lang="en-US"/>
              <a:t>curbing speculation</a:t>
            </a:r>
            <a:endParaRPr/>
          </a:p>
          <a:p>
            <a:pPr indent="-342900" lvl="0" marL="1371600" rtl="0" algn="l">
              <a:spcBef>
                <a:spcPts val="0"/>
              </a:spcBef>
              <a:spcAft>
                <a:spcPts val="0"/>
              </a:spcAft>
              <a:buSzPts val="1800"/>
              <a:buAutoNum type="alphaLcParenR"/>
            </a:pPr>
            <a:r>
              <a:rPr lang="en-US"/>
              <a:t>improving conditions for tenants</a:t>
            </a:r>
            <a:endParaRPr/>
          </a:p>
          <a:p>
            <a:pPr indent="-342900" lvl="0" marL="1371600" rtl="0" algn="l">
              <a:spcBef>
                <a:spcPts val="0"/>
              </a:spcBef>
              <a:spcAft>
                <a:spcPts val="0"/>
              </a:spcAft>
              <a:buSzPts val="1800"/>
              <a:buAutoNum type="alphaLcParenR"/>
            </a:pPr>
            <a:r>
              <a:rPr lang="en-US"/>
              <a:t>promoting community ownership</a:t>
            </a:r>
            <a:endParaRPr/>
          </a:p>
          <a:p>
            <a:pPr indent="-342900" lvl="0" marL="1371600" rtl="0" algn="l">
              <a:spcBef>
                <a:spcPts val="0"/>
              </a:spcBef>
              <a:spcAft>
                <a:spcPts val="0"/>
              </a:spcAft>
              <a:buSzPts val="1800"/>
              <a:buAutoNum type="alphaLcParenR"/>
            </a:pPr>
            <a:r>
              <a:rPr lang="en-US"/>
              <a:t>preserving and developing affordable housing and public space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Step 3) Ensure that public-sector workers and community organizers have the resources they need to secure just outcomes.</a:t>
            </a:r>
            <a:endParaRPr/>
          </a:p>
        </p:txBody>
      </p:sp>
      <p:sp>
        <p:nvSpPr>
          <p:cNvPr id="281" name="Google Shape;281;p39"/>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200">
                <a:solidFill>
                  <a:srgbClr val="FD5856"/>
                </a:solidFill>
                <a:latin typeface="Franklin Gothic"/>
                <a:ea typeface="Franklin Gothic"/>
                <a:cs typeface="Franklin Gothic"/>
                <a:sym typeface="Franklin Gothic"/>
              </a:rPr>
              <a:t>So the tax lien sale is bad and unnecessary. What should we do instead?</a:t>
            </a:r>
            <a:endParaRPr b="1" sz="3200">
              <a:solidFill>
                <a:srgbClr val="FD5856"/>
              </a:solidFill>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0"/>
          <p:cNvSpPr txBox="1"/>
          <p:nvPr>
            <p:ph type="title"/>
          </p:nvPr>
        </p:nvSpPr>
        <p:spPr>
          <a:xfrm>
            <a:off x="457200" y="1"/>
            <a:ext cx="8229600" cy="982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3200">
                <a:solidFill>
                  <a:srgbClr val="FD5856"/>
                </a:solidFill>
                <a:latin typeface="Franklin Gothic"/>
                <a:ea typeface="Franklin Gothic"/>
                <a:cs typeface="Franklin Gothic"/>
                <a:sym typeface="Franklin Gothic"/>
              </a:rPr>
              <a:t>Sounds good. What’s your </a:t>
            </a:r>
            <a:r>
              <a:rPr b="1" lang="en-US" sz="3200">
                <a:solidFill>
                  <a:srgbClr val="FD5856"/>
                </a:solidFill>
                <a:latin typeface="Franklin Gothic"/>
                <a:ea typeface="Franklin Gothic"/>
                <a:cs typeface="Franklin Gothic"/>
                <a:sym typeface="Franklin Gothic"/>
              </a:rPr>
              <a:t>plan</a:t>
            </a:r>
            <a:r>
              <a:rPr b="1" lang="en-US" sz="3200">
                <a:solidFill>
                  <a:srgbClr val="FD5856"/>
                </a:solidFill>
                <a:latin typeface="Franklin Gothic"/>
                <a:ea typeface="Franklin Gothic"/>
                <a:cs typeface="Franklin Gothic"/>
                <a:sym typeface="Franklin Gothic"/>
              </a:rPr>
              <a:t>?</a:t>
            </a:r>
            <a:endParaRPr b="1" sz="3200">
              <a:solidFill>
                <a:srgbClr val="FD5856"/>
              </a:solidFill>
              <a:latin typeface="Franklin Gothic"/>
              <a:ea typeface="Franklin Gothic"/>
              <a:cs typeface="Franklin Gothic"/>
              <a:sym typeface="Franklin Gothic"/>
            </a:endParaRPr>
          </a:p>
        </p:txBody>
      </p:sp>
      <p:sp>
        <p:nvSpPr>
          <p:cNvPr id="288" name="Google Shape;288;p40"/>
          <p:cNvSpPr txBox="1"/>
          <p:nvPr>
            <p:ph idx="1" type="body"/>
          </p:nvPr>
        </p:nvSpPr>
        <p:spPr>
          <a:xfrm>
            <a:off x="457200" y="1600200"/>
            <a:ext cx="8229600" cy="4526100"/>
          </a:xfrm>
          <a:prstGeom prst="rect">
            <a:avLst/>
          </a:prstGeom>
        </p:spPr>
        <p:txBody>
          <a:bodyPr anchorCtr="0" anchor="t" bIns="45700" lIns="91425" spcFirstLastPara="1" rIns="91425" wrap="square" tIns="45700">
            <a:normAutofit lnSpcReduction="10000"/>
          </a:bodyPr>
          <a:lstStyle/>
          <a:p>
            <a:pPr indent="-374650" lvl="0" marL="457200" rtl="0" algn="l">
              <a:spcBef>
                <a:spcPts val="360"/>
              </a:spcBef>
              <a:spcAft>
                <a:spcPts val="0"/>
              </a:spcAft>
              <a:buSzPts val="2300"/>
              <a:buFont typeface="Franklin Gothic"/>
              <a:buChar char="●"/>
            </a:pPr>
            <a:r>
              <a:rPr lang="en-US" sz="2300">
                <a:latin typeface="Franklin Gothic"/>
                <a:ea typeface="Franklin Gothic"/>
                <a:cs typeface="Franklin Gothic"/>
                <a:sym typeface="Franklin Gothic"/>
              </a:rPr>
              <a:t>The DOF should do more robust and sustained outreach to small property owners in debt and make it easier for them to apply for exemptions</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en-US" sz="2300">
                <a:latin typeface="Franklin Gothic"/>
                <a:ea typeface="Franklin Gothic"/>
                <a:cs typeface="Franklin Gothic"/>
                <a:sym typeface="Franklin Gothic"/>
              </a:rPr>
              <a:t>The City </a:t>
            </a:r>
            <a:r>
              <a:rPr lang="en-US" sz="2300">
                <a:latin typeface="Franklin Gothic"/>
                <a:ea typeface="Franklin Gothic"/>
                <a:cs typeface="Franklin Gothic"/>
                <a:sym typeface="Franklin Gothic"/>
              </a:rPr>
              <a:t>should</a:t>
            </a:r>
            <a:r>
              <a:rPr lang="en-US" sz="2300">
                <a:latin typeface="Franklin Gothic"/>
                <a:ea typeface="Franklin Gothic"/>
                <a:cs typeface="Franklin Gothic"/>
                <a:sym typeface="Franklin Gothic"/>
              </a:rPr>
              <a:t> work with local community land trusts (CLTs) to present small property owners with the option to forgive their debt and keep their home in </a:t>
            </a:r>
            <a:r>
              <a:rPr lang="en-US" sz="2300">
                <a:latin typeface="Franklin Gothic"/>
                <a:ea typeface="Franklin Gothic"/>
                <a:cs typeface="Franklin Gothic"/>
                <a:sym typeface="Franklin Gothic"/>
              </a:rPr>
              <a:t>exchange</a:t>
            </a:r>
            <a:r>
              <a:rPr lang="en-US" sz="2300">
                <a:latin typeface="Franklin Gothic"/>
                <a:ea typeface="Franklin Gothic"/>
                <a:cs typeface="Franklin Gothic"/>
                <a:sym typeface="Franklin Gothic"/>
              </a:rPr>
              <a:t> for putting their land in a CLT.</a:t>
            </a:r>
            <a:endParaRPr sz="2300">
              <a:latin typeface="Franklin Gothic"/>
              <a:ea typeface="Franklin Gothic"/>
              <a:cs typeface="Franklin Gothic"/>
              <a:sym typeface="Franklin Gothic"/>
            </a:endParaRPr>
          </a:p>
          <a:p>
            <a:pPr indent="-374650" lvl="0" marL="457200" rtl="0" algn="l">
              <a:spcBef>
                <a:spcPts val="0"/>
              </a:spcBef>
              <a:spcAft>
                <a:spcPts val="0"/>
              </a:spcAft>
              <a:buSzPts val="2300"/>
              <a:buFont typeface="Franklin Gothic"/>
              <a:buChar char="●"/>
            </a:pPr>
            <a:r>
              <a:rPr lang="en-US" sz="2300">
                <a:latin typeface="Franklin Gothic"/>
                <a:ea typeface="Franklin Gothic"/>
                <a:cs typeface="Franklin Gothic"/>
                <a:sym typeface="Franklin Gothic"/>
              </a:rPr>
              <a:t>If a property owner doesn’t accept any of these options, the city can eventually foreclose on the properties. However, instead of selling the properties to the highest bidder (usually speculators) at auction, the city must transfer the properties to CLTs and other community-based organizations. </a:t>
            </a:r>
            <a:endParaRPr sz="2300">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3" name="Shape 293"/>
        <p:cNvGrpSpPr/>
        <p:nvPr/>
      </p:nvGrpSpPr>
      <p:grpSpPr>
        <a:xfrm>
          <a:off x="0" y="0"/>
          <a:ext cx="0" cy="0"/>
          <a:chOff x="0" y="0"/>
          <a:chExt cx="0" cy="0"/>
        </a:xfrm>
      </p:grpSpPr>
      <p:sp>
        <p:nvSpPr>
          <p:cNvPr id="294" name="Google Shape;294;p41"/>
          <p:cNvSpPr/>
          <p:nvPr/>
        </p:nvSpPr>
        <p:spPr>
          <a:xfrm>
            <a:off x="254776" y="1006997"/>
            <a:ext cx="8148300" cy="49563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14000"/>
              </a:lnSpc>
              <a:spcBef>
                <a:spcPts val="0"/>
              </a:spcBef>
              <a:spcAft>
                <a:spcPts val="0"/>
              </a:spcAft>
              <a:buNone/>
            </a:pPr>
            <a:r>
              <a:t/>
            </a:r>
            <a:endParaRPr b="1" i="0" sz="2600" u="none" cap="none" strike="noStrike">
              <a:latin typeface="Franklin Gothic"/>
              <a:ea typeface="Franklin Gothic"/>
              <a:cs typeface="Franklin Gothic"/>
              <a:sym typeface="Franklin Gothic"/>
            </a:endParaRPr>
          </a:p>
        </p:txBody>
      </p:sp>
      <p:sp>
        <p:nvSpPr>
          <p:cNvPr id="295" name="Google Shape;295;p41"/>
          <p:cNvSpPr txBox="1"/>
          <p:nvPr/>
        </p:nvSpPr>
        <p:spPr>
          <a:xfrm>
            <a:off x="139500" y="1928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What we’ve won so far:</a:t>
            </a:r>
            <a:endParaRPr b="1" i="0" sz="3600" u="none" cap="none" strike="noStrike">
              <a:solidFill>
                <a:srgbClr val="FD5856"/>
              </a:solidFill>
              <a:latin typeface="Franklin Gothic"/>
              <a:ea typeface="Franklin Gothic"/>
              <a:cs typeface="Franklin Gothic"/>
              <a:sym typeface="Franklin Gothic"/>
            </a:endParaRPr>
          </a:p>
        </p:txBody>
      </p:sp>
      <p:sp>
        <p:nvSpPr>
          <p:cNvPr id="296" name="Google Shape;296;p41"/>
          <p:cNvSpPr txBox="1"/>
          <p:nvPr/>
        </p:nvSpPr>
        <p:spPr>
          <a:xfrm>
            <a:off x="353850" y="1007000"/>
            <a:ext cx="8436300" cy="5141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In 2021, we </a:t>
            </a:r>
            <a:r>
              <a:rPr b="1" lang="en-US" sz="2300">
                <a:solidFill>
                  <a:srgbClr val="434343"/>
                </a:solidFill>
                <a:latin typeface="Franklin Gothic"/>
                <a:ea typeface="Franklin Gothic"/>
                <a:cs typeface="Franklin Gothic"/>
                <a:sym typeface="Franklin Gothic"/>
              </a:rPr>
              <a:t>successfully organized</a:t>
            </a:r>
            <a:r>
              <a:rPr lang="en-US" sz="2300">
                <a:solidFill>
                  <a:srgbClr val="434343"/>
                </a:solidFill>
                <a:latin typeface="Franklin Gothic"/>
                <a:ea typeface="Franklin Gothic"/>
                <a:cs typeface="Franklin Gothic"/>
                <a:sym typeface="Franklin Gothic"/>
              </a:rPr>
              <a:t> to:</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Limit the reauthorization of the Tax Lien Sale to </a:t>
            </a:r>
            <a:r>
              <a:rPr b="1" lang="en-US" sz="2300">
                <a:solidFill>
                  <a:srgbClr val="FD5856"/>
                </a:solidFill>
                <a:latin typeface="Franklin Gothic"/>
                <a:ea typeface="Franklin Gothic"/>
                <a:cs typeface="Franklin Gothic"/>
                <a:sym typeface="Franklin Gothic"/>
              </a:rPr>
              <a:t>just one year</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Secure public </a:t>
            </a:r>
            <a:r>
              <a:rPr b="1" lang="en-US" sz="2300">
                <a:solidFill>
                  <a:srgbClr val="FD5856"/>
                </a:solidFill>
                <a:latin typeface="Franklin Gothic"/>
                <a:ea typeface="Franklin Gothic"/>
                <a:cs typeface="Franklin Gothic"/>
                <a:sym typeface="Franklin Gothic"/>
              </a:rPr>
              <a:t>funding for outreach and education</a:t>
            </a:r>
            <a:r>
              <a:rPr lang="en-US" sz="2300">
                <a:solidFill>
                  <a:srgbClr val="434343"/>
                </a:solidFill>
                <a:latin typeface="Franklin Gothic"/>
                <a:ea typeface="Franklin Gothic"/>
                <a:cs typeface="Franklin Gothic"/>
                <a:sym typeface="Franklin Gothic"/>
              </a:rPr>
              <a:t> to those affected by the lien sale</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E</a:t>
            </a:r>
            <a:r>
              <a:rPr lang="en-US" sz="2300">
                <a:solidFill>
                  <a:srgbClr val="434343"/>
                </a:solidFill>
                <a:latin typeface="Franklin Gothic"/>
                <a:ea typeface="Franklin Gothic"/>
                <a:cs typeface="Franklin Gothic"/>
                <a:sym typeface="Franklin Gothic"/>
              </a:rPr>
              <a:t>xempt small property owners </a:t>
            </a:r>
            <a:r>
              <a:rPr lang="en-US" sz="2300">
                <a:solidFill>
                  <a:srgbClr val="434343"/>
                </a:solidFill>
                <a:latin typeface="Franklin Gothic"/>
                <a:ea typeface="Franklin Gothic"/>
                <a:cs typeface="Franklin Gothic"/>
                <a:sym typeface="Franklin Gothic"/>
              </a:rPr>
              <a:t>(of less than 10 units) suffering hardships related to COVID-19</a:t>
            </a:r>
            <a:endParaRPr sz="2300">
              <a:solidFill>
                <a:srgbClr val="434343"/>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b="1" lang="en-US" sz="2300">
                <a:solidFill>
                  <a:srgbClr val="FD5856"/>
                </a:solidFill>
                <a:latin typeface="Franklin Gothic"/>
                <a:ea typeface="Franklin Gothic"/>
                <a:cs typeface="Franklin Gothic"/>
                <a:sym typeface="Franklin Gothic"/>
              </a:rPr>
              <a:t>R</a:t>
            </a:r>
            <a:r>
              <a:rPr b="1" lang="en-US" sz="2300">
                <a:solidFill>
                  <a:srgbClr val="FD5856"/>
                </a:solidFill>
                <a:latin typeface="Franklin Gothic"/>
                <a:ea typeface="Franklin Gothic"/>
                <a:cs typeface="Franklin Gothic"/>
                <a:sym typeface="Franklin Gothic"/>
              </a:rPr>
              <a:t>educe the number of other properties eligible</a:t>
            </a:r>
            <a:r>
              <a:rPr b="1" lang="en-US" sz="2300">
                <a:solidFill>
                  <a:srgbClr val="FD5856"/>
                </a:solidFill>
                <a:latin typeface="Franklin Gothic"/>
                <a:ea typeface="Franklin Gothic"/>
                <a:cs typeface="Franklin Gothic"/>
                <a:sym typeface="Franklin Gothic"/>
              </a:rPr>
              <a:t> for the lien sale </a:t>
            </a:r>
            <a:r>
              <a:rPr lang="en-US" sz="2300">
                <a:solidFill>
                  <a:schemeClr val="dk1"/>
                </a:solidFill>
                <a:latin typeface="Franklin Gothic"/>
                <a:ea typeface="Franklin Gothic"/>
                <a:cs typeface="Franklin Gothic"/>
                <a:sym typeface="Franklin Gothic"/>
              </a:rPr>
              <a:t>by lifting the threshold of debt that makes an owner eligible for sale</a:t>
            </a:r>
            <a:endParaRPr sz="2300">
              <a:solidFill>
                <a:schemeClr val="dk1"/>
              </a:solidFill>
              <a:latin typeface="Franklin Gothic"/>
              <a:ea typeface="Franklin Gothic"/>
              <a:cs typeface="Franklin Gothic"/>
              <a:sym typeface="Franklin Gothic"/>
            </a:endParaRPr>
          </a:p>
          <a:p>
            <a:pPr indent="-374650" lvl="1" marL="914400" rtl="0" algn="l">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Task Force of city agencies, council members and </a:t>
            </a:r>
            <a:r>
              <a:rPr b="1" lang="en-US" sz="2300">
                <a:solidFill>
                  <a:srgbClr val="FD5856"/>
                </a:solidFill>
                <a:latin typeface="Franklin Gothic"/>
                <a:ea typeface="Franklin Gothic"/>
                <a:cs typeface="Franklin Gothic"/>
                <a:sym typeface="Franklin Gothic"/>
              </a:rPr>
              <a:t>community stakeholders</a:t>
            </a:r>
            <a:r>
              <a:rPr lang="en-US" sz="2300">
                <a:solidFill>
                  <a:srgbClr val="434343"/>
                </a:solidFill>
                <a:latin typeface="Franklin Gothic"/>
                <a:ea typeface="Franklin Gothic"/>
                <a:cs typeface="Franklin Gothic"/>
                <a:sym typeface="Franklin Gothic"/>
              </a:rPr>
              <a:t> to design alternative methods of addressing delinquent property taxes and City service fees (including </a:t>
            </a:r>
            <a:r>
              <a:rPr b="1" lang="en-US" sz="2300">
                <a:solidFill>
                  <a:srgbClr val="FD5856"/>
                </a:solidFill>
                <a:latin typeface="Franklin Gothic"/>
                <a:ea typeface="Franklin Gothic"/>
                <a:cs typeface="Franklin Gothic"/>
                <a:sym typeface="Franklin Gothic"/>
              </a:rPr>
              <a:t>Debra Ack from the ENYCLT</a:t>
            </a:r>
            <a:r>
              <a:rPr lang="en-US" sz="2300">
                <a:solidFill>
                  <a:srgbClr val="434343"/>
                </a:solidFill>
                <a:latin typeface="Franklin Gothic"/>
                <a:ea typeface="Franklin Gothic"/>
                <a:cs typeface="Franklin Gothic"/>
                <a:sym typeface="Franklin Gothic"/>
              </a:rPr>
              <a:t>)</a:t>
            </a:r>
            <a:endParaRPr b="1" sz="2300">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 calcmode="lin" valueType="num">
                                      <p:cBhvr additive="base">
                                        <p:cTn dur="1000"/>
                                        <p:tgtEl>
                                          <p:spTgt spid="29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 calcmode="lin" valueType="num">
                                      <p:cBhvr additive="base">
                                        <p:cTn dur="1000"/>
                                        <p:tgtEl>
                                          <p:spTgt spid="29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2" st="2"/>
                                            </p:txEl>
                                          </p:spTgt>
                                        </p:tgtEl>
                                        <p:attrNameLst>
                                          <p:attrName>style.visibility</p:attrName>
                                        </p:attrNameLst>
                                      </p:cBhvr>
                                      <p:to>
                                        <p:strVal val="visible"/>
                                      </p:to>
                                    </p:set>
                                    <p:anim calcmode="lin" valueType="num">
                                      <p:cBhvr additive="base">
                                        <p:cTn dur="1000"/>
                                        <p:tgtEl>
                                          <p:spTgt spid="296">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3" st="3"/>
                                            </p:txEl>
                                          </p:spTgt>
                                        </p:tgtEl>
                                        <p:attrNameLst>
                                          <p:attrName>style.visibility</p:attrName>
                                        </p:attrNameLst>
                                      </p:cBhvr>
                                      <p:to>
                                        <p:strVal val="visible"/>
                                      </p:to>
                                    </p:set>
                                    <p:anim calcmode="lin" valueType="num">
                                      <p:cBhvr additive="base">
                                        <p:cTn dur="1000"/>
                                        <p:tgtEl>
                                          <p:spTgt spid="296">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4" st="4"/>
                                            </p:txEl>
                                          </p:spTgt>
                                        </p:tgtEl>
                                        <p:attrNameLst>
                                          <p:attrName>style.visibility</p:attrName>
                                        </p:attrNameLst>
                                      </p:cBhvr>
                                      <p:to>
                                        <p:strVal val="visible"/>
                                      </p:to>
                                    </p:set>
                                    <p:anim calcmode="lin" valueType="num">
                                      <p:cBhvr additive="base">
                                        <p:cTn dur="1000"/>
                                        <p:tgtEl>
                                          <p:spTgt spid="296">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xEl>
                                              <p:pRg end="5" st="5"/>
                                            </p:txEl>
                                          </p:spTgt>
                                        </p:tgtEl>
                                        <p:attrNameLst>
                                          <p:attrName>style.visibility</p:attrName>
                                        </p:attrNameLst>
                                      </p:cBhvr>
                                      <p:to>
                                        <p:strVal val="visible"/>
                                      </p:to>
                                    </p:set>
                                    <p:anim calcmode="lin" valueType="num">
                                      <p:cBhvr additive="base">
                                        <p:cTn dur="1000"/>
                                        <p:tgtEl>
                                          <p:spTgt spid="296">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sp>
        <p:nvSpPr>
          <p:cNvPr id="302" name="Google Shape;302;p42"/>
          <p:cNvSpPr txBox="1"/>
          <p:nvPr/>
        </p:nvSpPr>
        <p:spPr>
          <a:xfrm>
            <a:off x="353850" y="857550"/>
            <a:ext cx="8436300" cy="3016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The </a:t>
            </a:r>
            <a:r>
              <a:rPr lang="en-US" sz="2300">
                <a:solidFill>
                  <a:srgbClr val="434343"/>
                </a:solidFill>
                <a:latin typeface="Franklin Gothic"/>
                <a:ea typeface="Franklin Gothic"/>
                <a:cs typeface="Franklin Gothic"/>
                <a:sym typeface="Franklin Gothic"/>
              </a:rPr>
              <a:t>administration</a:t>
            </a:r>
            <a:r>
              <a:rPr lang="en-US" sz="2300">
                <a:solidFill>
                  <a:srgbClr val="434343"/>
                </a:solidFill>
                <a:latin typeface="Franklin Gothic"/>
                <a:ea typeface="Franklin Gothic"/>
                <a:cs typeface="Franklin Gothic"/>
                <a:sym typeface="Franklin Gothic"/>
              </a:rPr>
              <a:t> is planning a lien sale for December 17, despite opposition from City Council members and Eric Adams’ saying he opposes the lien sale.</a:t>
            </a:r>
            <a:endParaRPr sz="2300">
              <a:solidFill>
                <a:srgbClr val="434343"/>
              </a:solidFill>
              <a:latin typeface="Franklin Gothic"/>
              <a:ea typeface="Franklin Gothic"/>
              <a:cs typeface="Franklin Gothic"/>
              <a:sym typeface="Franklin Gothic"/>
            </a:endParaRPr>
          </a:p>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Let the mayor know you support the call for cancellation!</a:t>
            </a:r>
            <a:endParaRPr sz="2300">
              <a:solidFill>
                <a:srgbClr val="434343"/>
              </a:solidFill>
              <a:latin typeface="Franklin Gothic"/>
              <a:ea typeface="Franklin Gothic"/>
              <a:cs typeface="Franklin Gothic"/>
              <a:sym typeface="Franklin Gothic"/>
            </a:endParaRPr>
          </a:p>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Make sure that anyone who you’re connected to that is at eligible for the 2021 lien sale fills out the hardship form if </a:t>
            </a:r>
            <a:r>
              <a:rPr lang="en-US" sz="2300">
                <a:solidFill>
                  <a:srgbClr val="434343"/>
                </a:solidFill>
                <a:latin typeface="Franklin Gothic"/>
                <a:ea typeface="Franklin Gothic"/>
                <a:cs typeface="Franklin Gothic"/>
                <a:sym typeface="Franklin Gothic"/>
              </a:rPr>
              <a:t>they</a:t>
            </a:r>
            <a:r>
              <a:rPr lang="en-US" sz="2300">
                <a:solidFill>
                  <a:srgbClr val="434343"/>
                </a:solidFill>
                <a:latin typeface="Franklin Gothic"/>
                <a:ea typeface="Franklin Gothic"/>
                <a:cs typeface="Franklin Gothic"/>
                <a:sym typeface="Franklin Gothic"/>
              </a:rPr>
              <a:t> </a:t>
            </a:r>
            <a:r>
              <a:rPr lang="en-US" sz="2300">
                <a:solidFill>
                  <a:srgbClr val="434343"/>
                </a:solidFill>
                <a:latin typeface="Franklin Gothic"/>
                <a:ea typeface="Franklin Gothic"/>
                <a:cs typeface="Franklin Gothic"/>
                <a:sym typeface="Franklin Gothic"/>
              </a:rPr>
              <a:t>experienced</a:t>
            </a:r>
            <a:r>
              <a:rPr lang="en-US" sz="2300">
                <a:solidFill>
                  <a:srgbClr val="434343"/>
                </a:solidFill>
                <a:latin typeface="Franklin Gothic"/>
                <a:ea typeface="Franklin Gothic"/>
                <a:cs typeface="Franklin Gothic"/>
                <a:sym typeface="Franklin Gothic"/>
              </a:rPr>
              <a:t> a COVID-related financial hardship (more on that in a moment)</a:t>
            </a:r>
            <a:endParaRPr sz="2300">
              <a:solidFill>
                <a:srgbClr val="434343"/>
              </a:solidFill>
            </a:endParaRPr>
          </a:p>
        </p:txBody>
      </p:sp>
      <p:sp>
        <p:nvSpPr>
          <p:cNvPr id="303" name="Google Shape;303;p42"/>
          <p:cNvSpPr txBox="1"/>
          <p:nvPr/>
        </p:nvSpPr>
        <p:spPr>
          <a:xfrm>
            <a:off x="139500" y="1928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Next Steps - 2021 Lien Sale</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2">
                                            <p:txEl>
                                              <p:pRg end="0" st="0"/>
                                            </p:txEl>
                                          </p:spTgt>
                                        </p:tgtEl>
                                        <p:attrNameLst>
                                          <p:attrName>style.visibility</p:attrName>
                                        </p:attrNameLst>
                                      </p:cBhvr>
                                      <p:to>
                                        <p:strVal val="visible"/>
                                      </p:to>
                                    </p:set>
                                    <p:anim calcmode="lin" valueType="num">
                                      <p:cBhvr additive="base">
                                        <p:cTn dur="1000"/>
                                        <p:tgtEl>
                                          <p:spTgt spid="30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2">
                                            <p:txEl>
                                              <p:pRg end="1" st="1"/>
                                            </p:txEl>
                                          </p:spTgt>
                                        </p:tgtEl>
                                        <p:attrNameLst>
                                          <p:attrName>style.visibility</p:attrName>
                                        </p:attrNameLst>
                                      </p:cBhvr>
                                      <p:to>
                                        <p:strVal val="visible"/>
                                      </p:to>
                                    </p:set>
                                    <p:anim calcmode="lin" valueType="num">
                                      <p:cBhvr additive="base">
                                        <p:cTn dur="1000"/>
                                        <p:tgtEl>
                                          <p:spTgt spid="30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2">
                                            <p:txEl>
                                              <p:pRg end="2" st="2"/>
                                            </p:txEl>
                                          </p:spTgt>
                                        </p:tgtEl>
                                        <p:attrNameLst>
                                          <p:attrName>style.visibility</p:attrName>
                                        </p:attrNameLst>
                                      </p:cBhvr>
                                      <p:to>
                                        <p:strVal val="visible"/>
                                      </p:to>
                                    </p:set>
                                    <p:anim calcmode="lin" valueType="num">
                                      <p:cBhvr additive="base">
                                        <p:cTn dur="1000"/>
                                        <p:tgtEl>
                                          <p:spTgt spid="30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sp>
        <p:nvSpPr>
          <p:cNvPr id="94" name="Google Shape;94;p16"/>
          <p:cNvSpPr/>
          <p:nvPr/>
        </p:nvSpPr>
        <p:spPr>
          <a:xfrm>
            <a:off x="290596" y="-83475"/>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95" name="Google Shape;95;p16"/>
          <p:cNvSpPr txBox="1"/>
          <p:nvPr/>
        </p:nvSpPr>
        <p:spPr>
          <a:xfrm>
            <a:off x="353850" y="1299375"/>
            <a:ext cx="8436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2300">
              <a:solidFill>
                <a:srgbClr val="434343"/>
              </a:solidFill>
              <a:latin typeface="Franklin Gothic"/>
              <a:ea typeface="Franklin Gothic"/>
              <a:cs typeface="Franklin Gothic"/>
              <a:sym typeface="Franklin Gothic"/>
            </a:endParaRPr>
          </a:p>
        </p:txBody>
      </p:sp>
      <p:pic>
        <p:nvPicPr>
          <p:cNvPr descr="A picture containing graphical user interface&#10;&#10;Description automatically generated" id="96" name="Google Shape;96;p16"/>
          <p:cNvPicPr preferRelativeResize="0"/>
          <p:nvPr/>
        </p:nvPicPr>
        <p:blipFill>
          <a:blip r:embed="rId3">
            <a:alphaModFix/>
          </a:blip>
          <a:stretch>
            <a:fillRect/>
          </a:stretch>
        </p:blipFill>
        <p:spPr>
          <a:xfrm>
            <a:off x="1883008" y="879975"/>
            <a:ext cx="5077875" cy="5077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8" name="Shape 308"/>
        <p:cNvGrpSpPr/>
        <p:nvPr/>
      </p:nvGrpSpPr>
      <p:grpSpPr>
        <a:xfrm>
          <a:off x="0" y="0"/>
          <a:ext cx="0" cy="0"/>
          <a:chOff x="0" y="0"/>
          <a:chExt cx="0" cy="0"/>
        </a:xfrm>
      </p:grpSpPr>
      <p:sp>
        <p:nvSpPr>
          <p:cNvPr id="309" name="Google Shape;309;p43"/>
          <p:cNvSpPr txBox="1"/>
          <p:nvPr/>
        </p:nvSpPr>
        <p:spPr>
          <a:xfrm>
            <a:off x="353850" y="857550"/>
            <a:ext cx="8436300" cy="44331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Next year, the new mayor and City Council will have to establish their position on the lien sale for after Feb 2022.</a:t>
            </a:r>
            <a:endParaRPr sz="2300">
              <a:solidFill>
                <a:srgbClr val="434343"/>
              </a:solidFill>
              <a:latin typeface="Franklin Gothic"/>
              <a:ea typeface="Franklin Gothic"/>
              <a:cs typeface="Franklin Gothic"/>
              <a:sym typeface="Franklin Gothic"/>
            </a:endParaRPr>
          </a:p>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The City Council will need to either </a:t>
            </a:r>
            <a:endParaRPr sz="2300">
              <a:solidFill>
                <a:srgbClr val="434343"/>
              </a:solidFill>
              <a:latin typeface="Franklin Gothic"/>
              <a:ea typeface="Franklin Gothic"/>
              <a:cs typeface="Franklin Gothic"/>
              <a:sym typeface="Franklin Gothic"/>
            </a:endParaRPr>
          </a:p>
          <a:p>
            <a:pPr indent="-374650" lvl="1" marL="9144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a) let the system lapse</a:t>
            </a:r>
            <a:endParaRPr sz="2300">
              <a:solidFill>
                <a:srgbClr val="434343"/>
              </a:solidFill>
              <a:latin typeface="Franklin Gothic"/>
              <a:ea typeface="Franklin Gothic"/>
              <a:cs typeface="Franklin Gothic"/>
              <a:sym typeface="Franklin Gothic"/>
            </a:endParaRPr>
          </a:p>
          <a:p>
            <a:pPr indent="-374650" lvl="1" marL="9144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b) reinstate the bad old system, or </a:t>
            </a:r>
            <a:endParaRPr sz="2300">
              <a:solidFill>
                <a:srgbClr val="434343"/>
              </a:solidFill>
              <a:latin typeface="Franklin Gothic"/>
              <a:ea typeface="Franklin Gothic"/>
              <a:cs typeface="Franklin Gothic"/>
              <a:sym typeface="Franklin Gothic"/>
            </a:endParaRPr>
          </a:p>
          <a:p>
            <a:pPr indent="-374650" lvl="1" marL="9144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c) legislate a new and more equitable system like the one we have proposed.</a:t>
            </a:r>
            <a:endParaRPr sz="2300">
              <a:solidFill>
                <a:srgbClr val="434343"/>
              </a:solidFill>
              <a:latin typeface="Franklin Gothic"/>
              <a:ea typeface="Franklin Gothic"/>
              <a:cs typeface="Franklin Gothic"/>
              <a:sym typeface="Franklin Gothic"/>
            </a:endParaRPr>
          </a:p>
          <a:p>
            <a:pPr indent="-374650" lvl="0" marL="457200" marR="0" rtl="0" algn="l">
              <a:lnSpc>
                <a:spcPct val="100000"/>
              </a:lnSpc>
              <a:spcBef>
                <a:spcPts val="0"/>
              </a:spcBef>
              <a:spcAft>
                <a:spcPts val="0"/>
              </a:spcAft>
              <a:buClr>
                <a:srgbClr val="434343"/>
              </a:buClr>
              <a:buSzPts val="2300"/>
              <a:buFont typeface="Franklin Gothic"/>
              <a:buChar char="●"/>
            </a:pPr>
            <a:r>
              <a:rPr lang="en-US" sz="2300">
                <a:solidFill>
                  <a:srgbClr val="434343"/>
                </a:solidFill>
                <a:latin typeface="Franklin Gothic"/>
                <a:ea typeface="Franklin Gothic"/>
                <a:cs typeface="Franklin Gothic"/>
                <a:sym typeface="Franklin Gothic"/>
              </a:rPr>
              <a:t>This may be one of the first things facing new elected officials when they take office.</a:t>
            </a:r>
            <a:endParaRPr sz="2300">
              <a:solidFill>
                <a:srgbClr val="434343"/>
              </a:solidFill>
              <a:latin typeface="Franklin Gothic"/>
              <a:ea typeface="Franklin Gothic"/>
              <a:cs typeface="Franklin Gothic"/>
              <a:sym typeface="Franklin Gothic"/>
            </a:endParaRPr>
          </a:p>
          <a:p>
            <a:pPr indent="-374650" lvl="0" marL="457200" marR="0" rtl="0" algn="l">
              <a:lnSpc>
                <a:spcPct val="100000"/>
              </a:lnSpc>
              <a:spcBef>
                <a:spcPts val="0"/>
              </a:spcBef>
              <a:spcAft>
                <a:spcPts val="0"/>
              </a:spcAft>
              <a:buClr>
                <a:srgbClr val="434343"/>
              </a:buClr>
              <a:buSzPts val="2300"/>
              <a:buFont typeface="Franklin Gothic"/>
              <a:buChar char="●"/>
            </a:pPr>
            <a:r>
              <a:rPr lang="en-US" sz="2300" u="sng">
                <a:solidFill>
                  <a:srgbClr val="434343"/>
                </a:solidFill>
                <a:latin typeface="Franklin Gothic"/>
                <a:ea typeface="Franklin Gothic"/>
                <a:cs typeface="Franklin Gothic"/>
                <a:sym typeface="Franklin Gothic"/>
              </a:rPr>
              <a:t>Let your incoming council members know that the tax lien sale must be abolished!</a:t>
            </a:r>
            <a:endParaRPr sz="2300" u="sng">
              <a:solidFill>
                <a:srgbClr val="434343"/>
              </a:solidFill>
              <a:latin typeface="Franklin Gothic"/>
              <a:ea typeface="Franklin Gothic"/>
              <a:cs typeface="Franklin Gothic"/>
              <a:sym typeface="Franklin Gothic"/>
            </a:endParaRPr>
          </a:p>
          <a:p>
            <a:pPr indent="0" lvl="0" marL="457200" marR="0" rtl="0" algn="l">
              <a:lnSpc>
                <a:spcPct val="100000"/>
              </a:lnSpc>
              <a:spcBef>
                <a:spcPts val="0"/>
              </a:spcBef>
              <a:spcAft>
                <a:spcPts val="0"/>
              </a:spcAft>
              <a:buNone/>
            </a:pPr>
            <a:r>
              <a:t/>
            </a:r>
            <a:endParaRPr sz="2300">
              <a:solidFill>
                <a:srgbClr val="434343"/>
              </a:solidFill>
            </a:endParaRPr>
          </a:p>
        </p:txBody>
      </p:sp>
      <p:sp>
        <p:nvSpPr>
          <p:cNvPr id="310" name="Google Shape;310;p43"/>
          <p:cNvSpPr txBox="1"/>
          <p:nvPr/>
        </p:nvSpPr>
        <p:spPr>
          <a:xfrm>
            <a:off x="139500" y="192825"/>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rgbClr val="FD5856"/>
                </a:solidFill>
                <a:latin typeface="Franklin Gothic"/>
                <a:ea typeface="Franklin Gothic"/>
                <a:cs typeface="Franklin Gothic"/>
                <a:sym typeface="Franklin Gothic"/>
              </a:rPr>
              <a:t>Next Steps - 2022 and Beyond</a:t>
            </a:r>
            <a:endParaRPr b="1" i="0" sz="3600" u="none" cap="none" strike="noStrike">
              <a:solidFill>
                <a:srgbClr val="FD5856"/>
              </a:solidFill>
              <a:latin typeface="Franklin Gothic"/>
              <a:ea typeface="Franklin Gothic"/>
              <a:cs typeface="Franklin Gothic"/>
              <a:sym typeface="Franklin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anim calcmode="lin" valueType="num">
                                      <p:cBhvr additive="base">
                                        <p:cTn dur="1000"/>
                                        <p:tgtEl>
                                          <p:spTgt spid="30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1" st="1"/>
                                            </p:txEl>
                                          </p:spTgt>
                                        </p:tgtEl>
                                        <p:attrNameLst>
                                          <p:attrName>style.visibility</p:attrName>
                                        </p:attrNameLst>
                                      </p:cBhvr>
                                      <p:to>
                                        <p:strVal val="visible"/>
                                      </p:to>
                                    </p:set>
                                    <p:anim calcmode="lin" valueType="num">
                                      <p:cBhvr additive="base">
                                        <p:cTn dur="1000"/>
                                        <p:tgtEl>
                                          <p:spTgt spid="30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2" st="2"/>
                                            </p:txEl>
                                          </p:spTgt>
                                        </p:tgtEl>
                                        <p:attrNameLst>
                                          <p:attrName>style.visibility</p:attrName>
                                        </p:attrNameLst>
                                      </p:cBhvr>
                                      <p:to>
                                        <p:strVal val="visible"/>
                                      </p:to>
                                    </p:set>
                                    <p:anim calcmode="lin" valueType="num">
                                      <p:cBhvr additive="base">
                                        <p:cTn dur="1000"/>
                                        <p:tgtEl>
                                          <p:spTgt spid="309">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3" st="3"/>
                                            </p:txEl>
                                          </p:spTgt>
                                        </p:tgtEl>
                                        <p:attrNameLst>
                                          <p:attrName>style.visibility</p:attrName>
                                        </p:attrNameLst>
                                      </p:cBhvr>
                                      <p:to>
                                        <p:strVal val="visible"/>
                                      </p:to>
                                    </p:set>
                                    <p:anim calcmode="lin" valueType="num">
                                      <p:cBhvr additive="base">
                                        <p:cTn dur="1000"/>
                                        <p:tgtEl>
                                          <p:spTgt spid="309">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4" st="4"/>
                                            </p:txEl>
                                          </p:spTgt>
                                        </p:tgtEl>
                                        <p:attrNameLst>
                                          <p:attrName>style.visibility</p:attrName>
                                        </p:attrNameLst>
                                      </p:cBhvr>
                                      <p:to>
                                        <p:strVal val="visible"/>
                                      </p:to>
                                    </p:set>
                                    <p:anim calcmode="lin" valueType="num">
                                      <p:cBhvr additive="base">
                                        <p:cTn dur="1000"/>
                                        <p:tgtEl>
                                          <p:spTgt spid="309">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5" st="5"/>
                                            </p:txEl>
                                          </p:spTgt>
                                        </p:tgtEl>
                                        <p:attrNameLst>
                                          <p:attrName>style.visibility</p:attrName>
                                        </p:attrNameLst>
                                      </p:cBhvr>
                                      <p:to>
                                        <p:strVal val="visible"/>
                                      </p:to>
                                    </p:set>
                                    <p:anim calcmode="lin" valueType="num">
                                      <p:cBhvr additive="base">
                                        <p:cTn dur="1000"/>
                                        <p:tgtEl>
                                          <p:spTgt spid="309">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6" st="6"/>
                                            </p:txEl>
                                          </p:spTgt>
                                        </p:tgtEl>
                                        <p:attrNameLst>
                                          <p:attrName>style.visibility</p:attrName>
                                        </p:attrNameLst>
                                      </p:cBhvr>
                                      <p:to>
                                        <p:strVal val="visible"/>
                                      </p:to>
                                    </p:set>
                                    <p:anim calcmode="lin" valueType="num">
                                      <p:cBhvr additive="base">
                                        <p:cTn dur="1000"/>
                                        <p:tgtEl>
                                          <p:spTgt spid="309">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09">
                                            <p:txEl>
                                              <p:pRg end="7" st="7"/>
                                            </p:txEl>
                                          </p:spTgt>
                                        </p:tgtEl>
                                        <p:attrNameLst>
                                          <p:attrName>style.visibility</p:attrName>
                                        </p:attrNameLst>
                                      </p:cBhvr>
                                      <p:to>
                                        <p:strVal val="visible"/>
                                      </p:to>
                                    </p:set>
                                    <p:anim calcmode="lin" valueType="num">
                                      <p:cBhvr additive="base">
                                        <p:cTn dur="1000"/>
                                        <p:tgtEl>
                                          <p:spTgt spid="309">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5856"/>
        </a:solidFill>
      </p:bgPr>
    </p:bg>
    <p:spTree>
      <p:nvGrpSpPr>
        <p:cNvPr id="315" name="Shape 315"/>
        <p:cNvGrpSpPr/>
        <p:nvPr/>
      </p:nvGrpSpPr>
      <p:grpSpPr>
        <a:xfrm>
          <a:off x="0" y="0"/>
          <a:ext cx="0" cy="0"/>
          <a:chOff x="0" y="0"/>
          <a:chExt cx="0" cy="0"/>
        </a:xfrm>
      </p:grpSpPr>
      <p:sp>
        <p:nvSpPr>
          <p:cNvPr id="316" name="Google Shape;316;p44"/>
          <p:cNvSpPr txBox="1"/>
          <p:nvPr>
            <p:ph type="title"/>
          </p:nvPr>
        </p:nvSpPr>
        <p:spPr>
          <a:xfrm>
            <a:off x="104750" y="2080200"/>
            <a:ext cx="9144000" cy="3575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4800">
                <a:solidFill>
                  <a:schemeClr val="lt1"/>
                </a:solidFill>
                <a:latin typeface="Franklin Gothic"/>
                <a:ea typeface="Franklin Gothic"/>
                <a:cs typeface="Franklin Gothic"/>
                <a:sym typeface="Franklin Gothic"/>
              </a:rPr>
              <a:t>Questions?</a:t>
            </a:r>
            <a:endParaRPr b="1" sz="4800">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t/>
            </a:r>
            <a:endParaRPr b="1" sz="4400">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rPr b="1" lang="en-US" sz="3677">
                <a:solidFill>
                  <a:schemeClr val="lt1"/>
                </a:solidFill>
                <a:latin typeface="Franklin Gothic"/>
                <a:ea typeface="Franklin Gothic"/>
                <a:cs typeface="Franklin Gothic"/>
                <a:sym typeface="Franklin Gothic"/>
              </a:rPr>
              <a:t>Contact us:</a:t>
            </a:r>
            <a:endParaRPr b="1" sz="3677">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rPr b="1" lang="en-US" sz="3677">
                <a:solidFill>
                  <a:schemeClr val="lt1"/>
                </a:solidFill>
                <a:latin typeface="Franklin Gothic"/>
                <a:ea typeface="Franklin Gothic"/>
                <a:cs typeface="Franklin Gothic"/>
                <a:sym typeface="Franklin Gothic"/>
              </a:rPr>
              <a:t> </a:t>
            </a:r>
            <a:r>
              <a:rPr b="1" lang="en-US" sz="3677" u="sng">
                <a:solidFill>
                  <a:schemeClr val="lt1"/>
                </a:solidFill>
                <a:latin typeface="Franklin Gothic"/>
                <a:ea typeface="Franklin Gothic"/>
                <a:cs typeface="Franklin Gothic"/>
                <a:sym typeface="Franklin Gothic"/>
                <a:hlinkClick r:id="rId3">
                  <a:extLst>
                    <a:ext uri="{A12FA001-AC4F-418D-AE19-62706E023703}">
                      <ahyp:hlinkClr val="tx"/>
                    </a:ext>
                  </a:extLst>
                </a:hlinkClick>
              </a:rPr>
              <a:t>staff@eastnewyorkclt.org</a:t>
            </a:r>
            <a:endParaRPr b="1" sz="3677">
              <a:solidFill>
                <a:schemeClr val="lt1"/>
              </a:solidFill>
              <a:latin typeface="Franklin Gothic"/>
              <a:ea typeface="Franklin Gothic"/>
              <a:cs typeface="Franklin Gothic"/>
              <a:sym typeface="Franklin Gothic"/>
            </a:endParaRPr>
          </a:p>
          <a:p>
            <a:pPr indent="0" lvl="0" marL="0" rtl="0" algn="ctr">
              <a:spcBef>
                <a:spcPts val="0"/>
              </a:spcBef>
              <a:spcAft>
                <a:spcPts val="0"/>
              </a:spcAft>
              <a:buNone/>
            </a:pPr>
            <a:r>
              <a:rPr b="1" lang="en-US" sz="3677">
                <a:solidFill>
                  <a:schemeClr val="lt1"/>
                </a:solidFill>
                <a:latin typeface="Franklin Gothic"/>
                <a:ea typeface="Franklin Gothic"/>
                <a:cs typeface="Franklin Gothic"/>
                <a:sym typeface="Franklin Gothic"/>
              </a:rPr>
              <a:t>646-335-5973</a:t>
            </a:r>
            <a:endParaRPr b="1" sz="3677">
              <a:solidFill>
                <a:schemeClr val="lt1"/>
              </a:solidFill>
              <a:latin typeface="Franklin Gothic"/>
              <a:ea typeface="Franklin Gothic"/>
              <a:cs typeface="Franklin Gothic"/>
              <a:sym typeface="Franklin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1" name="Shape 321"/>
        <p:cNvGrpSpPr/>
        <p:nvPr/>
      </p:nvGrpSpPr>
      <p:grpSpPr>
        <a:xfrm>
          <a:off x="0" y="0"/>
          <a:ext cx="0" cy="0"/>
          <a:chOff x="0" y="0"/>
          <a:chExt cx="0" cy="0"/>
        </a:xfrm>
      </p:grpSpPr>
      <p:sp>
        <p:nvSpPr>
          <p:cNvPr id="322" name="Google Shape;322;p45"/>
          <p:cNvSpPr txBox="1"/>
          <p:nvPr/>
        </p:nvSpPr>
        <p:spPr>
          <a:xfrm>
            <a:off x="215700" y="94675"/>
            <a:ext cx="8542200" cy="518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3600" u="none" cap="none" strike="noStrike">
                <a:solidFill>
                  <a:srgbClr val="FD5856"/>
                </a:solidFill>
                <a:latin typeface="Arial"/>
                <a:ea typeface="Arial"/>
                <a:cs typeface="Arial"/>
                <a:sym typeface="Arial"/>
              </a:rPr>
              <a:t>Doesn’t the lien sale generate a lot of revenue for the city? </a:t>
            </a:r>
            <a:endParaRPr b="1" i="0" sz="3600" u="none" cap="none" strike="noStrike">
              <a:solidFill>
                <a:srgbClr val="FD5856"/>
              </a:solidFill>
              <a:latin typeface="Arial"/>
              <a:ea typeface="Arial"/>
              <a:cs typeface="Arial"/>
              <a:sym typeface="Arial"/>
            </a:endParaRPr>
          </a:p>
        </p:txBody>
      </p:sp>
      <p:pic>
        <p:nvPicPr>
          <p:cNvPr id="323" name="Google Shape;323;p45"/>
          <p:cNvPicPr preferRelativeResize="0"/>
          <p:nvPr/>
        </p:nvPicPr>
        <p:blipFill rotWithShape="1">
          <a:blip r:embed="rId3">
            <a:alphaModFix/>
          </a:blip>
          <a:srcRect b="0" l="0" r="0" t="0"/>
          <a:stretch/>
        </p:blipFill>
        <p:spPr>
          <a:xfrm>
            <a:off x="429500" y="1863325"/>
            <a:ext cx="8114601" cy="4680526"/>
          </a:xfrm>
          <a:prstGeom prst="rect">
            <a:avLst/>
          </a:prstGeom>
          <a:noFill/>
          <a:ln>
            <a:noFill/>
          </a:ln>
        </p:spPr>
      </p:pic>
      <p:sp>
        <p:nvSpPr>
          <p:cNvPr id="324" name="Google Shape;324;p45"/>
          <p:cNvSpPr txBox="1"/>
          <p:nvPr/>
        </p:nvSpPr>
        <p:spPr>
          <a:xfrm>
            <a:off x="2602800" y="5980200"/>
            <a:ext cx="6541200" cy="87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 In a “normal” year. 2017 budget was $82.2 billion. Source: Independent Budget Office: </a:t>
            </a:r>
            <a:r>
              <a:rPr b="1" i="0" lang="en-US" sz="1100" u="sng" cap="none" strike="noStrike">
                <a:solidFill>
                  <a:schemeClr val="hlink"/>
                </a:solidFill>
                <a:latin typeface="Arial"/>
                <a:ea typeface="Arial"/>
                <a:cs typeface="Arial"/>
                <a:sym typeface="Arial"/>
                <a:hlinkClick r:id="rId4"/>
              </a:rPr>
              <a:t>https://www.ibo.nyc.ny.us/iboreports/understandingthebudget.pdf</a:t>
            </a:r>
            <a:endParaRPr b="1" i="1" sz="1400" u="none" cap="none" strike="noStrike">
              <a:solidFill>
                <a:srgbClr val="000000"/>
              </a:solidFill>
              <a:latin typeface="Arial"/>
              <a:ea typeface="Arial"/>
              <a:cs typeface="Arial"/>
              <a:sym typeface="Arial"/>
            </a:endParaRPr>
          </a:p>
        </p:txBody>
      </p:sp>
      <p:cxnSp>
        <p:nvCxnSpPr>
          <p:cNvPr id="325" name="Google Shape;325;p45"/>
          <p:cNvCxnSpPr/>
          <p:nvPr/>
        </p:nvCxnSpPr>
        <p:spPr>
          <a:xfrm flipH="1" rot="10800000">
            <a:off x="4654375" y="3211750"/>
            <a:ext cx="1595700" cy="228000"/>
          </a:xfrm>
          <a:prstGeom prst="straightConnector1">
            <a:avLst/>
          </a:prstGeom>
          <a:noFill/>
          <a:ln cap="flat" cmpd="sng" w="9525">
            <a:solidFill>
              <a:schemeClr val="accent6"/>
            </a:solidFill>
            <a:prstDash val="solid"/>
            <a:round/>
            <a:headEnd len="sm" w="sm" type="none"/>
            <a:tailEnd len="sm" w="sm" type="none"/>
          </a:ln>
        </p:spPr>
      </p:cxnSp>
      <p:sp>
        <p:nvSpPr>
          <p:cNvPr id="326" name="Google Shape;326;p45"/>
          <p:cNvSpPr txBox="1"/>
          <p:nvPr/>
        </p:nvSpPr>
        <p:spPr>
          <a:xfrm>
            <a:off x="335275" y="1255225"/>
            <a:ext cx="8422500" cy="822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chemeClr val="dk1"/>
              </a:buClr>
              <a:buSzPts val="1100"/>
              <a:buFont typeface="Arial"/>
              <a:buNone/>
            </a:pPr>
            <a:r>
              <a:rPr b="1" i="0" lang="en-US" sz="2300" u="none" cap="none" strike="noStrike">
                <a:solidFill>
                  <a:schemeClr val="dk2"/>
                </a:solidFill>
                <a:latin typeface="Arial"/>
                <a:ea typeface="Arial"/>
                <a:cs typeface="Arial"/>
                <a:sym typeface="Arial"/>
              </a:rPr>
              <a:t>Not Particularly! Lien sale is </a:t>
            </a:r>
            <a:r>
              <a:rPr b="1" i="0" lang="en-US" sz="2300" u="sng" cap="none" strike="noStrike">
                <a:solidFill>
                  <a:schemeClr val="dk2"/>
                </a:solidFill>
                <a:latin typeface="Arial"/>
                <a:ea typeface="Arial"/>
                <a:cs typeface="Arial"/>
                <a:sym typeface="Arial"/>
              </a:rPr>
              <a:t>1/459th</a:t>
            </a:r>
            <a:r>
              <a:rPr b="1" i="0" lang="en-US" sz="2300" u="none" cap="none" strike="noStrike">
                <a:solidFill>
                  <a:schemeClr val="dk2"/>
                </a:solidFill>
                <a:latin typeface="Arial"/>
                <a:ea typeface="Arial"/>
                <a:cs typeface="Arial"/>
                <a:sym typeface="Arial"/>
              </a:rPr>
              <a:t> of the property tax revenue, only $61M in 2019</a:t>
            </a:r>
            <a:endParaRPr b="0" i="0" sz="100" u="none" cap="none" strike="noStrike">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idx="1" type="body"/>
          </p:nvPr>
        </p:nvSpPr>
        <p:spPr>
          <a:xfrm>
            <a:off x="304800" y="1044775"/>
            <a:ext cx="8579700" cy="536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605"/>
              <a:buNone/>
            </a:pPr>
            <a:r>
              <a:rPr lang="en-US" sz="1700">
                <a:solidFill>
                  <a:srgbClr val="636466"/>
                </a:solidFill>
                <a:latin typeface="Arial"/>
                <a:ea typeface="Arial"/>
                <a:cs typeface="Arial"/>
                <a:sym typeface="Arial"/>
              </a:rPr>
              <a:t>Yes! Our model creates a system for lasting good, rather than lasting harm! </a:t>
            </a:r>
            <a:endParaRPr sz="1700">
              <a:solidFill>
                <a:srgbClr val="636466"/>
              </a:solidFill>
              <a:latin typeface="Arial"/>
              <a:ea typeface="Arial"/>
              <a:cs typeface="Arial"/>
              <a:sym typeface="Arial"/>
            </a:endParaRPr>
          </a:p>
          <a:p>
            <a:pPr indent="-336550" lvl="0" marL="457200" rtl="0" algn="l">
              <a:lnSpc>
                <a:spcPct val="100000"/>
              </a:lnSpc>
              <a:spcBef>
                <a:spcPts val="1000"/>
              </a:spcBef>
              <a:spcAft>
                <a:spcPts val="0"/>
              </a:spcAft>
              <a:buClr>
                <a:srgbClr val="636466"/>
              </a:buClr>
              <a:buSzPts val="1700"/>
              <a:buFont typeface="Arial"/>
              <a:buChar char="●"/>
            </a:pPr>
            <a:r>
              <a:rPr lang="en-US" sz="1700">
                <a:solidFill>
                  <a:srgbClr val="636466"/>
                </a:solidFill>
                <a:latin typeface="Arial"/>
                <a:ea typeface="Arial"/>
                <a:cs typeface="Arial"/>
                <a:sym typeface="Arial"/>
              </a:rPr>
              <a:t>The </a:t>
            </a:r>
            <a:r>
              <a:rPr b="1" lang="en-US" sz="1700">
                <a:solidFill>
                  <a:srgbClr val="636466"/>
                </a:solidFill>
                <a:latin typeface="Arial"/>
                <a:ea typeface="Arial"/>
                <a:cs typeface="Arial"/>
                <a:sym typeface="Arial"/>
              </a:rPr>
              <a:t>social cost</a:t>
            </a:r>
            <a:r>
              <a:rPr lang="en-US" sz="1700">
                <a:solidFill>
                  <a:srgbClr val="636466"/>
                </a:solidFill>
                <a:latin typeface="Arial"/>
                <a:ea typeface="Arial"/>
                <a:cs typeface="Arial"/>
                <a:sym typeface="Arial"/>
              </a:rPr>
              <a:t> of accumulating debt, foreclosure, ‘fire sales’, and other side effects of the lien sale is a tremendous cost to the city.</a:t>
            </a:r>
            <a:br>
              <a:rPr lang="en-US" sz="1700">
                <a:solidFill>
                  <a:srgbClr val="636466"/>
                </a:solidFill>
                <a:latin typeface="Arial"/>
                <a:ea typeface="Arial"/>
                <a:cs typeface="Arial"/>
                <a:sym typeface="Arial"/>
              </a:rPr>
            </a:br>
            <a:endParaRPr sz="1700">
              <a:solidFill>
                <a:srgbClr val="636466"/>
              </a:solidFill>
              <a:latin typeface="Arial"/>
              <a:ea typeface="Arial"/>
              <a:cs typeface="Arial"/>
              <a:sym typeface="Arial"/>
            </a:endParaRPr>
          </a:p>
          <a:p>
            <a:pPr indent="-336550" lvl="0" marL="457200" rtl="0" algn="l">
              <a:lnSpc>
                <a:spcPct val="100000"/>
              </a:lnSpc>
              <a:spcBef>
                <a:spcPts val="0"/>
              </a:spcBef>
              <a:spcAft>
                <a:spcPts val="0"/>
              </a:spcAft>
              <a:buClr>
                <a:srgbClr val="636466"/>
              </a:buClr>
              <a:buSzPts val="1700"/>
              <a:buFont typeface="Arial"/>
              <a:buChar char="●"/>
            </a:pPr>
            <a:r>
              <a:rPr b="1" lang="en-US" sz="1700">
                <a:solidFill>
                  <a:srgbClr val="636466"/>
                </a:solidFill>
                <a:latin typeface="Arial"/>
                <a:ea typeface="Arial"/>
                <a:cs typeface="Arial"/>
                <a:sym typeface="Arial"/>
              </a:rPr>
              <a:t>Preserving existing affordable housing is more cost effective than building new units:</a:t>
            </a:r>
            <a:r>
              <a:rPr lang="en-US" sz="1700">
                <a:solidFill>
                  <a:srgbClr val="636466"/>
                </a:solidFill>
                <a:latin typeface="Arial"/>
                <a:ea typeface="Arial"/>
                <a:cs typeface="Arial"/>
                <a:sym typeface="Arial"/>
              </a:rPr>
              <a:t> </a:t>
            </a:r>
            <a:endParaRPr sz="1700">
              <a:solidFill>
                <a:srgbClr val="636466"/>
              </a:solidFill>
              <a:latin typeface="Arial"/>
              <a:ea typeface="Arial"/>
              <a:cs typeface="Arial"/>
              <a:sym typeface="Arial"/>
            </a:endParaRPr>
          </a:p>
          <a:p>
            <a:pPr indent="-336550" lvl="1" marL="914400" rtl="0" algn="l">
              <a:lnSpc>
                <a:spcPct val="100000"/>
              </a:lnSpc>
              <a:spcBef>
                <a:spcPts val="0"/>
              </a:spcBef>
              <a:spcAft>
                <a:spcPts val="0"/>
              </a:spcAft>
              <a:buClr>
                <a:srgbClr val="636466"/>
              </a:buClr>
              <a:buSzPts val="1700"/>
              <a:buFont typeface="Arial"/>
              <a:buChar char="○"/>
            </a:pPr>
            <a:r>
              <a:rPr lang="en-US" sz="1700">
                <a:solidFill>
                  <a:srgbClr val="636466"/>
                </a:solidFill>
                <a:latin typeface="Arial"/>
                <a:ea typeface="Arial"/>
                <a:cs typeface="Arial"/>
                <a:sym typeface="Arial"/>
              </a:rPr>
              <a:t>Rehab programs allocate $44,000-$120,000 per unit, significantly less than the estimated $400,000 cost to build a new unit of affordable housing ($500 cost per sq ft/800 sq ft unit), allowing for deeper affordability </a:t>
            </a:r>
            <a:endParaRPr sz="1700">
              <a:solidFill>
                <a:srgbClr val="636466"/>
              </a:solidFill>
              <a:latin typeface="Arial"/>
              <a:ea typeface="Arial"/>
              <a:cs typeface="Arial"/>
              <a:sym typeface="Arial"/>
            </a:endParaRPr>
          </a:p>
          <a:p>
            <a:pPr indent="-336550" lvl="0" marL="457200" rtl="0" algn="l">
              <a:lnSpc>
                <a:spcPct val="100000"/>
              </a:lnSpc>
              <a:spcBef>
                <a:spcPts val="1000"/>
              </a:spcBef>
              <a:spcAft>
                <a:spcPts val="0"/>
              </a:spcAft>
              <a:buClr>
                <a:srgbClr val="636466"/>
              </a:buClr>
              <a:buSzPts val="1700"/>
              <a:buFont typeface="Arial"/>
              <a:buChar char="●"/>
            </a:pPr>
            <a:r>
              <a:rPr b="1" lang="en-US" sz="1700">
                <a:solidFill>
                  <a:srgbClr val="636466"/>
                </a:solidFill>
                <a:latin typeface="Arial"/>
                <a:ea typeface="Arial"/>
                <a:cs typeface="Arial"/>
                <a:sym typeface="Arial"/>
              </a:rPr>
              <a:t>CLTs preserve subsidies:</a:t>
            </a:r>
            <a:r>
              <a:rPr lang="en-US" sz="1700">
                <a:solidFill>
                  <a:srgbClr val="636466"/>
                </a:solidFill>
                <a:latin typeface="Arial"/>
                <a:ea typeface="Arial"/>
                <a:cs typeface="Arial"/>
                <a:sym typeface="Arial"/>
              </a:rPr>
              <a:t> For example HPD’s HomeFirst Down Payment Assistance Program subsidy (up to $40K for down payment) is lost after a 10-year period when the homeowner resells at market value. With CLT resale formulas, the subsidy can be retained for next LMI homeowner, multiplying the impact of the initial subsidy.</a:t>
            </a:r>
            <a:endParaRPr sz="1700">
              <a:solidFill>
                <a:srgbClr val="636466"/>
              </a:solidFill>
              <a:latin typeface="Arial"/>
              <a:ea typeface="Arial"/>
              <a:cs typeface="Arial"/>
              <a:sym typeface="Arial"/>
            </a:endParaRPr>
          </a:p>
          <a:p>
            <a:pPr indent="-336550" lvl="0" marL="457200" rtl="0" algn="l">
              <a:lnSpc>
                <a:spcPct val="100000"/>
              </a:lnSpc>
              <a:spcBef>
                <a:spcPts val="1000"/>
              </a:spcBef>
              <a:spcAft>
                <a:spcPts val="0"/>
              </a:spcAft>
              <a:buClr>
                <a:srgbClr val="636466"/>
              </a:buClr>
              <a:buSzPts val="1700"/>
              <a:buFont typeface="Arial"/>
              <a:buChar char="●"/>
            </a:pPr>
            <a:r>
              <a:rPr b="1" lang="en-US" sz="1700">
                <a:solidFill>
                  <a:srgbClr val="636466"/>
                </a:solidFill>
                <a:latin typeface="Arial"/>
                <a:ea typeface="Arial"/>
                <a:cs typeface="Arial"/>
                <a:sym typeface="Arial"/>
              </a:rPr>
              <a:t>Debt forgiveness in exchange for transferring land to CLTs is a cost effective way to subsidize permanent affordable housing</a:t>
            </a:r>
            <a:r>
              <a:rPr lang="en-US" sz="1700">
                <a:solidFill>
                  <a:srgbClr val="636466"/>
                </a:solidFill>
                <a:latin typeface="Arial"/>
                <a:ea typeface="Arial"/>
                <a:cs typeface="Arial"/>
                <a:sym typeface="Arial"/>
              </a:rPr>
              <a:t> for current resident and future residents, without losing subsidy to the market after a given time period.</a:t>
            </a:r>
            <a:endParaRPr sz="1700">
              <a:solidFill>
                <a:srgbClr val="636466"/>
              </a:solidFill>
              <a:latin typeface="Arial"/>
              <a:ea typeface="Arial"/>
              <a:cs typeface="Arial"/>
              <a:sym typeface="Arial"/>
            </a:endParaRPr>
          </a:p>
          <a:p>
            <a:pPr indent="0" lvl="0" marL="0" rtl="0" algn="l">
              <a:lnSpc>
                <a:spcPct val="100000"/>
              </a:lnSpc>
              <a:spcBef>
                <a:spcPts val="0"/>
              </a:spcBef>
              <a:spcAft>
                <a:spcPts val="0"/>
              </a:spcAft>
              <a:buSzPts val="605"/>
              <a:buNone/>
            </a:pPr>
            <a:r>
              <a:t/>
            </a:r>
            <a:endParaRPr sz="1700">
              <a:solidFill>
                <a:srgbClr val="636466"/>
              </a:solidFill>
              <a:latin typeface="Arial"/>
              <a:ea typeface="Arial"/>
              <a:cs typeface="Arial"/>
              <a:sym typeface="Arial"/>
            </a:endParaRPr>
          </a:p>
        </p:txBody>
      </p:sp>
      <p:sp>
        <p:nvSpPr>
          <p:cNvPr id="333" name="Google Shape;333;p46"/>
          <p:cNvSpPr txBox="1"/>
          <p:nvPr>
            <p:ph type="title"/>
          </p:nvPr>
        </p:nvSpPr>
        <p:spPr>
          <a:xfrm>
            <a:off x="235500" y="364775"/>
            <a:ext cx="88179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1" lang="en-US" sz="3600">
                <a:solidFill>
                  <a:srgbClr val="FD5856"/>
                </a:solidFill>
                <a:latin typeface="Arial"/>
                <a:ea typeface="Arial"/>
                <a:cs typeface="Arial"/>
                <a:sym typeface="Arial"/>
              </a:rPr>
              <a:t>Can the city afford this model?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 name="Shape 101"/>
        <p:cNvGrpSpPr/>
        <p:nvPr/>
      </p:nvGrpSpPr>
      <p:grpSpPr>
        <a:xfrm>
          <a:off x="0" y="0"/>
          <a:ext cx="0" cy="0"/>
          <a:chOff x="0" y="0"/>
          <a:chExt cx="0" cy="0"/>
        </a:xfrm>
      </p:grpSpPr>
      <p:sp>
        <p:nvSpPr>
          <p:cNvPr id="102" name="Google Shape;102;p17"/>
          <p:cNvSpPr/>
          <p:nvPr/>
        </p:nvSpPr>
        <p:spPr>
          <a:xfrm>
            <a:off x="1372371" y="537750"/>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103" name="Google Shape;103;p17"/>
          <p:cNvSpPr txBox="1"/>
          <p:nvPr/>
        </p:nvSpPr>
        <p:spPr>
          <a:xfrm>
            <a:off x="353850" y="1299375"/>
            <a:ext cx="8436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2300">
              <a:solidFill>
                <a:srgbClr val="434343"/>
              </a:solidFill>
              <a:latin typeface="Franklin Gothic"/>
              <a:ea typeface="Franklin Gothic"/>
              <a:cs typeface="Franklin Gothic"/>
              <a:sym typeface="Franklin Gothic"/>
            </a:endParaRPr>
          </a:p>
        </p:txBody>
      </p:sp>
      <p:pic>
        <p:nvPicPr>
          <p:cNvPr descr="A picture containing diagram&#10;&#10;Description automatically generated" id="104" name="Google Shape;104;p17"/>
          <p:cNvPicPr preferRelativeResize="0"/>
          <p:nvPr/>
        </p:nvPicPr>
        <p:blipFill>
          <a:blip r:embed="rId3">
            <a:alphaModFix/>
          </a:blip>
          <a:stretch>
            <a:fillRect/>
          </a:stretch>
        </p:blipFill>
        <p:spPr>
          <a:xfrm>
            <a:off x="969000" y="1832774"/>
            <a:ext cx="3367750" cy="3367750"/>
          </a:xfrm>
          <a:prstGeom prst="rect">
            <a:avLst/>
          </a:prstGeom>
          <a:noFill/>
          <a:ln>
            <a:noFill/>
          </a:ln>
        </p:spPr>
      </p:pic>
      <p:pic>
        <p:nvPicPr>
          <p:cNvPr descr="A picture containing umbrella, sign&#10;&#10;Description automatically generated" id="105" name="Google Shape;105;p17"/>
          <p:cNvPicPr preferRelativeResize="0"/>
          <p:nvPr/>
        </p:nvPicPr>
        <p:blipFill>
          <a:blip r:embed="rId4">
            <a:alphaModFix/>
          </a:blip>
          <a:stretch>
            <a:fillRect/>
          </a:stretch>
        </p:blipFill>
        <p:spPr>
          <a:xfrm>
            <a:off x="4723225" y="1887125"/>
            <a:ext cx="3279300" cy="327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sp>
        <p:nvSpPr>
          <p:cNvPr id="111" name="Google Shape;111;p18"/>
          <p:cNvSpPr/>
          <p:nvPr/>
        </p:nvSpPr>
        <p:spPr>
          <a:xfrm>
            <a:off x="290596" y="-83475"/>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112" name="Google Shape;112;p18"/>
          <p:cNvSpPr txBox="1"/>
          <p:nvPr/>
        </p:nvSpPr>
        <p:spPr>
          <a:xfrm>
            <a:off x="353850" y="1299375"/>
            <a:ext cx="8436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2300">
              <a:solidFill>
                <a:srgbClr val="434343"/>
              </a:solidFill>
              <a:latin typeface="Franklin Gothic"/>
              <a:ea typeface="Franklin Gothic"/>
              <a:cs typeface="Franklin Gothic"/>
              <a:sym typeface="Franklin Gothic"/>
            </a:endParaRPr>
          </a:p>
        </p:txBody>
      </p:sp>
      <p:pic>
        <p:nvPicPr>
          <p:cNvPr descr="A picture containing shape&#10;&#10;Description automatically generated" id="113" name="Google Shape;113;p18"/>
          <p:cNvPicPr preferRelativeResize="0"/>
          <p:nvPr/>
        </p:nvPicPr>
        <p:blipFill>
          <a:blip r:embed="rId3">
            <a:alphaModFix/>
          </a:blip>
          <a:stretch>
            <a:fillRect/>
          </a:stretch>
        </p:blipFill>
        <p:spPr>
          <a:xfrm>
            <a:off x="595400" y="2739275"/>
            <a:ext cx="7935100" cy="1637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5856"/>
        </a:solidFill>
      </p:bgPr>
    </p:bg>
    <p:spTree>
      <p:nvGrpSpPr>
        <p:cNvPr id="118" name="Shape 118"/>
        <p:cNvGrpSpPr/>
        <p:nvPr/>
      </p:nvGrpSpPr>
      <p:grpSpPr>
        <a:xfrm>
          <a:off x="0" y="0"/>
          <a:ext cx="0" cy="0"/>
          <a:chOff x="0" y="0"/>
          <a:chExt cx="0" cy="0"/>
        </a:xfrm>
      </p:grpSpPr>
      <p:sp>
        <p:nvSpPr>
          <p:cNvPr id="119" name="Google Shape;119;p19"/>
          <p:cNvSpPr/>
          <p:nvPr/>
        </p:nvSpPr>
        <p:spPr>
          <a:xfrm>
            <a:off x="290596" y="-83475"/>
            <a:ext cx="8468700" cy="5782500"/>
          </a:xfrm>
          <a:custGeom>
            <a:rect b="b" l="l" r="r" t="t"/>
            <a:pathLst>
              <a:path extrusionOk="0" h="120000" w="120000">
                <a:moveTo>
                  <a:pt x="0" y="0"/>
                </a:moveTo>
                <a:lnTo>
                  <a:pt x="120000" y="0"/>
                </a:lnTo>
                <a:lnTo>
                  <a:pt x="120000" y="120000"/>
                </a:lnTo>
                <a:lnTo>
                  <a:pt x="0" y="120000"/>
                </a:lnTo>
                <a:close/>
              </a:path>
            </a:pathLst>
          </a:cu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51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2100"/>
              <a:buFont typeface="Arial"/>
              <a:buNone/>
            </a:pPr>
            <a:r>
              <a:t/>
            </a:r>
            <a:endParaRPr b="0" i="0" sz="25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br>
              <a:rPr b="0" i="0" lang="en-US" sz="2700" u="none" cap="none" strike="noStrike">
                <a:solidFill>
                  <a:srgbClr val="636466"/>
                </a:solidFill>
                <a:latin typeface="Calibri"/>
                <a:ea typeface="Calibri"/>
                <a:cs typeface="Calibri"/>
                <a:sym typeface="Calibri"/>
              </a:rPr>
            </a:br>
            <a:br>
              <a:rPr b="0" i="0" lang="en-US" sz="2700" u="none" cap="none" strike="noStrike">
                <a:solidFill>
                  <a:srgbClr val="636466"/>
                </a:solidFill>
                <a:latin typeface="Calibri"/>
                <a:ea typeface="Calibri"/>
                <a:cs typeface="Calibri"/>
                <a:sym typeface="Calibri"/>
              </a:rPr>
            </a:br>
            <a:endParaRPr b="0" i="0" sz="2700" u="none" cap="none" strike="noStrike">
              <a:solidFill>
                <a:srgbClr val="6364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500" u="none" cap="none" strike="noStrike">
              <a:solidFill>
                <a:srgbClr val="636466"/>
              </a:solidFill>
              <a:latin typeface="Calibri"/>
              <a:ea typeface="Calibri"/>
              <a:cs typeface="Calibri"/>
              <a:sym typeface="Calibri"/>
            </a:endParaRPr>
          </a:p>
        </p:txBody>
      </p:sp>
      <p:sp>
        <p:nvSpPr>
          <p:cNvPr id="120" name="Google Shape;120;p19"/>
          <p:cNvSpPr txBox="1"/>
          <p:nvPr/>
        </p:nvSpPr>
        <p:spPr>
          <a:xfrm>
            <a:off x="139500" y="309200"/>
            <a:ext cx="8865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lang="en-US" sz="3600">
                <a:solidFill>
                  <a:schemeClr val="lt1"/>
                </a:solidFill>
                <a:latin typeface="Franklin Gothic"/>
                <a:ea typeface="Franklin Gothic"/>
                <a:cs typeface="Franklin Gothic"/>
                <a:sym typeface="Franklin Gothic"/>
              </a:rPr>
              <a:t>Agenda</a:t>
            </a:r>
            <a:endParaRPr b="1" sz="3600">
              <a:solidFill>
                <a:schemeClr val="lt1"/>
              </a:solidFill>
              <a:latin typeface="Franklin Gothic"/>
              <a:ea typeface="Franklin Gothic"/>
              <a:cs typeface="Franklin Gothic"/>
              <a:sym typeface="Franklin Gothic"/>
            </a:endParaRPr>
          </a:p>
          <a:p>
            <a:pPr indent="0" lvl="0" marL="0" marR="0" rtl="0" algn="l">
              <a:lnSpc>
                <a:spcPct val="90000"/>
              </a:lnSpc>
              <a:spcBef>
                <a:spcPts val="0"/>
              </a:spcBef>
              <a:spcAft>
                <a:spcPts val="0"/>
              </a:spcAft>
              <a:buClr>
                <a:schemeClr val="dk1"/>
              </a:buClr>
              <a:buSzPts val="1100"/>
              <a:buFont typeface="Arial"/>
              <a:buNone/>
            </a:pPr>
            <a:r>
              <a:t/>
            </a:r>
            <a:endParaRPr b="1" sz="2500">
              <a:solidFill>
                <a:srgbClr val="FD5856"/>
              </a:solidFill>
              <a:latin typeface="Franklin Gothic"/>
              <a:ea typeface="Franklin Gothic"/>
              <a:cs typeface="Franklin Gothic"/>
              <a:sym typeface="Franklin Gothic"/>
            </a:endParaRPr>
          </a:p>
        </p:txBody>
      </p:sp>
      <p:sp>
        <p:nvSpPr>
          <p:cNvPr id="121" name="Google Shape;121;p19"/>
          <p:cNvSpPr txBox="1"/>
          <p:nvPr/>
        </p:nvSpPr>
        <p:spPr>
          <a:xfrm>
            <a:off x="213600" y="1147500"/>
            <a:ext cx="8564400" cy="4787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Introductions</a:t>
            </a:r>
            <a:endParaRPr b="1" sz="2300">
              <a:solidFill>
                <a:schemeClr val="lt1"/>
              </a:solidFill>
              <a:latin typeface="Franklin Gothic"/>
              <a:ea typeface="Franklin Gothic"/>
              <a:cs typeface="Franklin Gothic"/>
              <a:sym typeface="Franklin Gothic"/>
            </a:endParaRPr>
          </a:p>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Agenda</a:t>
            </a:r>
            <a:endParaRPr b="1" sz="2300">
              <a:solidFill>
                <a:schemeClr val="lt1"/>
              </a:solidFill>
              <a:latin typeface="Franklin Gothic"/>
              <a:ea typeface="Franklin Gothic"/>
              <a:cs typeface="Franklin Gothic"/>
              <a:sym typeface="Franklin Gothic"/>
            </a:endParaRPr>
          </a:p>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What’s a Community Land Trust? </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History</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Core elements</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CLTs in NYC</a:t>
            </a:r>
            <a:endParaRPr b="1" sz="2300">
              <a:solidFill>
                <a:schemeClr val="lt1"/>
              </a:solidFill>
              <a:latin typeface="Franklin Gothic"/>
              <a:ea typeface="Franklin Gothic"/>
              <a:cs typeface="Franklin Gothic"/>
              <a:sym typeface="Franklin Gothic"/>
            </a:endParaRPr>
          </a:p>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The moment we face</a:t>
            </a:r>
            <a:endParaRPr b="1" sz="2300">
              <a:solidFill>
                <a:schemeClr val="lt1"/>
              </a:solidFill>
              <a:latin typeface="Franklin Gothic"/>
              <a:ea typeface="Franklin Gothic"/>
              <a:cs typeface="Franklin Gothic"/>
              <a:sym typeface="Franklin Gothic"/>
            </a:endParaRPr>
          </a:p>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The NYC Tax Lien Sale</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How does this system work now?</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Who does it harm?</a:t>
            </a:r>
            <a:endParaRPr b="1" sz="2300">
              <a:solidFill>
                <a:schemeClr val="lt1"/>
              </a:solidFill>
              <a:latin typeface="Franklin Gothic"/>
              <a:ea typeface="Franklin Gothic"/>
              <a:cs typeface="Franklin Gothic"/>
              <a:sym typeface="Franklin Gothic"/>
            </a:endParaRPr>
          </a:p>
          <a:p>
            <a:pPr indent="-374650" lvl="1" marL="9144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How can we change it?</a:t>
            </a:r>
            <a:endParaRPr b="1" sz="2300">
              <a:solidFill>
                <a:schemeClr val="lt1"/>
              </a:solidFill>
              <a:latin typeface="Franklin Gothic"/>
              <a:ea typeface="Franklin Gothic"/>
              <a:cs typeface="Franklin Gothic"/>
              <a:sym typeface="Franklin Gothic"/>
            </a:endParaRPr>
          </a:p>
          <a:p>
            <a:pPr indent="-374650" lvl="2" marL="13716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CLTS as part of the long-term solution</a:t>
            </a:r>
            <a:endParaRPr b="1" sz="2300">
              <a:solidFill>
                <a:schemeClr val="lt1"/>
              </a:solidFill>
              <a:latin typeface="Franklin Gothic"/>
              <a:ea typeface="Franklin Gothic"/>
              <a:cs typeface="Franklin Gothic"/>
              <a:sym typeface="Franklin Gothic"/>
            </a:endParaRPr>
          </a:p>
          <a:p>
            <a:pPr indent="-374650" lvl="0" marL="457200" rtl="0" algn="l">
              <a:spcBef>
                <a:spcPts val="0"/>
              </a:spcBef>
              <a:spcAft>
                <a:spcPts val="0"/>
              </a:spcAft>
              <a:buClr>
                <a:schemeClr val="lt1"/>
              </a:buClr>
              <a:buSzPts val="2300"/>
              <a:buFont typeface="Franklin Gothic"/>
              <a:buChar char="●"/>
            </a:pPr>
            <a:r>
              <a:rPr b="1" lang="en-US" sz="2300">
                <a:solidFill>
                  <a:schemeClr val="lt1"/>
                </a:solidFill>
                <a:latin typeface="Franklin Gothic"/>
                <a:ea typeface="Franklin Gothic"/>
                <a:cs typeface="Franklin Gothic"/>
                <a:sym typeface="Franklin Gothic"/>
              </a:rPr>
              <a:t>Tax lien sale deadlines coming soon!</a:t>
            </a:r>
            <a:endParaRPr b="1" sz="2300">
              <a:solidFill>
                <a:schemeClr val="lt1"/>
              </a:solidFill>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0"/>
          <p:cNvSpPr txBox="1"/>
          <p:nvPr>
            <p:ph type="title"/>
          </p:nvPr>
        </p:nvSpPr>
        <p:spPr>
          <a:xfrm>
            <a:off x="578713" y="709525"/>
            <a:ext cx="7281300" cy="1017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sz="3600">
                <a:solidFill>
                  <a:schemeClr val="accent2"/>
                </a:solidFill>
                <a:latin typeface="Franklin Gothic"/>
                <a:ea typeface="Franklin Gothic"/>
                <a:cs typeface="Franklin Gothic"/>
                <a:sym typeface="Franklin Gothic"/>
              </a:rPr>
              <a:t>What’s a Community Land Trust? </a:t>
            </a:r>
            <a:endParaRPr sz="3600">
              <a:solidFill>
                <a:schemeClr val="accent2"/>
              </a:solidFill>
            </a:endParaRPr>
          </a:p>
        </p:txBody>
      </p:sp>
      <p:pic>
        <p:nvPicPr>
          <p:cNvPr descr="CLT_101_color_web" id="127" name="Google Shape;127;p20"/>
          <p:cNvPicPr preferRelativeResize="0"/>
          <p:nvPr/>
        </p:nvPicPr>
        <p:blipFill rotWithShape="1">
          <a:blip r:embed="rId3">
            <a:alphaModFix/>
          </a:blip>
          <a:srcRect b="3387" l="891" r="1155" t="20142"/>
          <a:stretch/>
        </p:blipFill>
        <p:spPr>
          <a:xfrm>
            <a:off x="447850" y="1935625"/>
            <a:ext cx="8407401" cy="4536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1"/>
          <p:cNvPicPr preferRelativeResize="0"/>
          <p:nvPr/>
        </p:nvPicPr>
        <p:blipFill>
          <a:blip r:embed="rId3">
            <a:alphaModFix/>
          </a:blip>
          <a:stretch>
            <a:fillRect/>
          </a:stretch>
        </p:blipFill>
        <p:spPr>
          <a:xfrm>
            <a:off x="191825" y="2248825"/>
            <a:ext cx="4380168" cy="2827175"/>
          </a:xfrm>
          <a:prstGeom prst="rect">
            <a:avLst/>
          </a:prstGeom>
          <a:noFill/>
          <a:ln>
            <a:noFill/>
          </a:ln>
        </p:spPr>
      </p:pic>
      <p:pic>
        <p:nvPicPr>
          <p:cNvPr id="133" name="Google Shape;133;p21"/>
          <p:cNvPicPr preferRelativeResize="0"/>
          <p:nvPr/>
        </p:nvPicPr>
        <p:blipFill rotWithShape="1">
          <a:blip r:embed="rId4">
            <a:alphaModFix/>
          </a:blip>
          <a:srcRect b="2646" l="0" r="0" t="2494"/>
          <a:stretch/>
        </p:blipFill>
        <p:spPr>
          <a:xfrm>
            <a:off x="4572000" y="1369133"/>
            <a:ext cx="4380175" cy="3706855"/>
          </a:xfrm>
          <a:prstGeom prst="rect">
            <a:avLst/>
          </a:prstGeom>
          <a:noFill/>
          <a:ln>
            <a:noFill/>
          </a:ln>
        </p:spPr>
      </p:pic>
      <p:sp>
        <p:nvSpPr>
          <p:cNvPr id="134" name="Google Shape;134;p21"/>
          <p:cNvSpPr txBox="1"/>
          <p:nvPr/>
        </p:nvSpPr>
        <p:spPr>
          <a:xfrm>
            <a:off x="324675" y="364425"/>
            <a:ext cx="7341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latin typeface="Franklin Gothic"/>
                <a:ea typeface="Franklin Gothic"/>
                <a:cs typeface="Franklin Gothic"/>
                <a:sym typeface="Franklin Gothic"/>
              </a:rPr>
              <a:t>History of CLTs</a:t>
            </a:r>
            <a:endParaRPr b="1" sz="360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nvSpPr>
        <p:spPr>
          <a:xfrm>
            <a:off x="524250" y="252800"/>
            <a:ext cx="6218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latin typeface="Franklin Gothic"/>
                <a:ea typeface="Franklin Gothic"/>
                <a:cs typeface="Franklin Gothic"/>
                <a:sym typeface="Franklin Gothic"/>
              </a:rPr>
              <a:t>Tripartite board and interests</a:t>
            </a:r>
            <a:endParaRPr b="1" sz="3600">
              <a:latin typeface="Franklin Gothic"/>
              <a:ea typeface="Franklin Gothic"/>
              <a:cs typeface="Franklin Gothic"/>
              <a:sym typeface="Franklin Gothic"/>
            </a:endParaRPr>
          </a:p>
        </p:txBody>
      </p:sp>
      <p:pic>
        <p:nvPicPr>
          <p:cNvPr id="140" name="Google Shape;140;p22"/>
          <p:cNvPicPr preferRelativeResize="0"/>
          <p:nvPr/>
        </p:nvPicPr>
        <p:blipFill>
          <a:blip r:embed="rId3">
            <a:alphaModFix/>
          </a:blip>
          <a:stretch>
            <a:fillRect/>
          </a:stretch>
        </p:blipFill>
        <p:spPr>
          <a:xfrm>
            <a:off x="312325" y="1377000"/>
            <a:ext cx="763600" cy="2073774"/>
          </a:xfrm>
          <a:prstGeom prst="rect">
            <a:avLst/>
          </a:prstGeom>
          <a:noFill/>
          <a:ln>
            <a:noFill/>
          </a:ln>
        </p:spPr>
      </p:pic>
      <p:pic>
        <p:nvPicPr>
          <p:cNvPr id="141" name="Google Shape;141;p22"/>
          <p:cNvPicPr preferRelativeResize="0"/>
          <p:nvPr/>
        </p:nvPicPr>
        <p:blipFill>
          <a:blip r:embed="rId4">
            <a:alphaModFix/>
          </a:blip>
          <a:stretch>
            <a:fillRect/>
          </a:stretch>
        </p:blipFill>
        <p:spPr>
          <a:xfrm>
            <a:off x="1075925" y="1656533"/>
            <a:ext cx="884775" cy="2070543"/>
          </a:xfrm>
          <a:prstGeom prst="rect">
            <a:avLst/>
          </a:prstGeom>
          <a:noFill/>
          <a:ln>
            <a:noFill/>
          </a:ln>
        </p:spPr>
      </p:pic>
      <p:pic>
        <p:nvPicPr>
          <p:cNvPr id="142" name="Google Shape;142;p22"/>
          <p:cNvPicPr preferRelativeResize="0"/>
          <p:nvPr/>
        </p:nvPicPr>
        <p:blipFill>
          <a:blip r:embed="rId5">
            <a:alphaModFix/>
          </a:blip>
          <a:stretch>
            <a:fillRect/>
          </a:stretch>
        </p:blipFill>
        <p:spPr>
          <a:xfrm>
            <a:off x="2020300" y="1183466"/>
            <a:ext cx="763600" cy="2218929"/>
          </a:xfrm>
          <a:prstGeom prst="rect">
            <a:avLst/>
          </a:prstGeom>
          <a:noFill/>
          <a:ln>
            <a:noFill/>
          </a:ln>
        </p:spPr>
      </p:pic>
      <p:pic>
        <p:nvPicPr>
          <p:cNvPr id="143" name="Google Shape;143;p22"/>
          <p:cNvPicPr preferRelativeResize="0"/>
          <p:nvPr/>
        </p:nvPicPr>
        <p:blipFill>
          <a:blip r:embed="rId6">
            <a:alphaModFix/>
          </a:blip>
          <a:stretch>
            <a:fillRect/>
          </a:stretch>
        </p:blipFill>
        <p:spPr>
          <a:xfrm>
            <a:off x="6575525" y="786400"/>
            <a:ext cx="1056946" cy="2332400"/>
          </a:xfrm>
          <a:prstGeom prst="rect">
            <a:avLst/>
          </a:prstGeom>
          <a:noFill/>
          <a:ln>
            <a:noFill/>
          </a:ln>
        </p:spPr>
      </p:pic>
      <p:pic>
        <p:nvPicPr>
          <p:cNvPr id="144" name="Google Shape;144;p22"/>
          <p:cNvPicPr preferRelativeResize="0"/>
          <p:nvPr/>
        </p:nvPicPr>
        <p:blipFill>
          <a:blip r:embed="rId7">
            <a:alphaModFix/>
          </a:blip>
          <a:stretch>
            <a:fillRect/>
          </a:stretch>
        </p:blipFill>
        <p:spPr>
          <a:xfrm>
            <a:off x="3961625" y="3227875"/>
            <a:ext cx="1618525" cy="2103794"/>
          </a:xfrm>
          <a:prstGeom prst="rect">
            <a:avLst/>
          </a:prstGeom>
          <a:noFill/>
          <a:ln>
            <a:noFill/>
          </a:ln>
        </p:spPr>
      </p:pic>
      <p:sp>
        <p:nvSpPr>
          <p:cNvPr id="145" name="Google Shape;145;p22"/>
          <p:cNvSpPr txBox="1"/>
          <p:nvPr/>
        </p:nvSpPr>
        <p:spPr>
          <a:xfrm>
            <a:off x="905250" y="4627533"/>
            <a:ext cx="1618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Franklin Gothic"/>
                <a:ea typeface="Franklin Gothic"/>
                <a:cs typeface="Franklin Gothic"/>
                <a:sym typeface="Franklin Gothic"/>
              </a:rPr>
              <a:t>Residents</a:t>
            </a:r>
            <a:endParaRPr sz="1700">
              <a:latin typeface="Franklin Gothic"/>
              <a:ea typeface="Franklin Gothic"/>
              <a:cs typeface="Franklin Gothic"/>
              <a:sym typeface="Franklin Gothic"/>
            </a:endParaRPr>
          </a:p>
        </p:txBody>
      </p:sp>
      <p:sp>
        <p:nvSpPr>
          <p:cNvPr id="146" name="Google Shape;146;p22"/>
          <p:cNvSpPr txBox="1"/>
          <p:nvPr/>
        </p:nvSpPr>
        <p:spPr>
          <a:xfrm>
            <a:off x="3563850" y="5962567"/>
            <a:ext cx="201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Franklin Gothic"/>
                <a:ea typeface="Franklin Gothic"/>
                <a:cs typeface="Franklin Gothic"/>
                <a:sym typeface="Franklin Gothic"/>
              </a:rPr>
              <a:t>Other neighbors</a:t>
            </a:r>
            <a:endParaRPr sz="1600">
              <a:latin typeface="Franklin Gothic"/>
              <a:ea typeface="Franklin Gothic"/>
              <a:cs typeface="Franklin Gothic"/>
              <a:sym typeface="Franklin Gothic"/>
            </a:endParaRPr>
          </a:p>
        </p:txBody>
      </p:sp>
      <p:sp>
        <p:nvSpPr>
          <p:cNvPr id="147" name="Google Shape;147;p22"/>
          <p:cNvSpPr txBox="1"/>
          <p:nvPr/>
        </p:nvSpPr>
        <p:spPr>
          <a:xfrm>
            <a:off x="6473950" y="3932600"/>
            <a:ext cx="2208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Franklin Gothic"/>
                <a:ea typeface="Franklin Gothic"/>
                <a:cs typeface="Franklin Gothic"/>
                <a:sym typeface="Franklin Gothic"/>
              </a:rPr>
              <a:t>Representatives of organizations or others who can help steer the group</a:t>
            </a:r>
            <a:endParaRPr sz="1600">
              <a:latin typeface="Franklin Gothic"/>
              <a:ea typeface="Franklin Gothic"/>
              <a:cs typeface="Franklin Gothic"/>
              <a:sym typeface="Franklin Gothic"/>
            </a:endParaRPr>
          </a:p>
        </p:txBody>
      </p:sp>
      <p:pic>
        <p:nvPicPr>
          <p:cNvPr id="148" name="Google Shape;148;p22"/>
          <p:cNvPicPr preferRelativeResize="0"/>
          <p:nvPr/>
        </p:nvPicPr>
        <p:blipFill>
          <a:blip r:embed="rId8">
            <a:alphaModFix/>
          </a:blip>
          <a:stretch>
            <a:fillRect/>
          </a:stretch>
        </p:blipFill>
        <p:spPr>
          <a:xfrm>
            <a:off x="2807644" y="3864683"/>
            <a:ext cx="1130225" cy="1544475"/>
          </a:xfrm>
          <a:prstGeom prst="rect">
            <a:avLst/>
          </a:prstGeom>
          <a:noFill/>
          <a:ln>
            <a:noFill/>
          </a:ln>
        </p:spPr>
      </p:pic>
      <p:pic>
        <p:nvPicPr>
          <p:cNvPr id="149" name="Google Shape;149;p22"/>
          <p:cNvPicPr preferRelativeResize="0"/>
          <p:nvPr/>
        </p:nvPicPr>
        <p:blipFill>
          <a:blip r:embed="rId9">
            <a:alphaModFix/>
          </a:blip>
          <a:stretch>
            <a:fillRect/>
          </a:stretch>
        </p:blipFill>
        <p:spPr>
          <a:xfrm>
            <a:off x="11357667" y="1923292"/>
            <a:ext cx="732733" cy="1885182"/>
          </a:xfrm>
          <a:prstGeom prst="rect">
            <a:avLst/>
          </a:prstGeom>
          <a:noFill/>
          <a:ln>
            <a:noFill/>
          </a:ln>
        </p:spPr>
      </p:pic>
      <p:pic>
        <p:nvPicPr>
          <p:cNvPr id="150" name="Google Shape;150;p22"/>
          <p:cNvPicPr preferRelativeResize="0"/>
          <p:nvPr/>
        </p:nvPicPr>
        <p:blipFill>
          <a:blip r:embed="rId9">
            <a:alphaModFix/>
          </a:blip>
          <a:stretch>
            <a:fillRect/>
          </a:stretch>
        </p:blipFill>
        <p:spPr>
          <a:xfrm>
            <a:off x="7609200" y="668846"/>
            <a:ext cx="884775" cy="22763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