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4"/>
  </p:sldMasterIdLst>
  <p:notesMasterIdLst>
    <p:notesMasterId r:id="rId28"/>
  </p:notesMasterIdLst>
  <p:sldIdLst>
    <p:sldId id="256" r:id="rId5"/>
    <p:sldId id="593" r:id="rId6"/>
    <p:sldId id="257" r:id="rId7"/>
    <p:sldId id="594" r:id="rId8"/>
    <p:sldId id="592" r:id="rId9"/>
    <p:sldId id="304" r:id="rId10"/>
    <p:sldId id="595" r:id="rId11"/>
    <p:sldId id="586" r:id="rId12"/>
    <p:sldId id="596" r:id="rId13"/>
    <p:sldId id="597" r:id="rId14"/>
    <p:sldId id="602" r:id="rId15"/>
    <p:sldId id="603" r:id="rId16"/>
    <p:sldId id="604" r:id="rId17"/>
    <p:sldId id="598" r:id="rId18"/>
    <p:sldId id="599" r:id="rId19"/>
    <p:sldId id="600" r:id="rId20"/>
    <p:sldId id="601" r:id="rId21"/>
    <p:sldId id="605" r:id="rId22"/>
    <p:sldId id="607" r:id="rId23"/>
    <p:sldId id="608" r:id="rId24"/>
    <p:sldId id="609" r:id="rId25"/>
    <p:sldId id="606" r:id="rId26"/>
    <p:sldId id="583" r:id="rId27"/>
  </p:sldIdLst>
  <p:sldSz cx="9144000" cy="5143500" type="screen16x9"/>
  <p:notesSz cx="6858000" cy="9144000"/>
  <p:embeddedFontLst>
    <p:embeddedFont>
      <p:font typeface="Garamond" panose="02020404030301010803" pitchFamily="18" charset="0"/>
      <p:regular r:id="rId29"/>
      <p:bold r:id="rId30"/>
      <p:italic r:id="rId31"/>
      <p:boldItalic r:id="rId32"/>
    </p:embeddedFont>
    <p:embeddedFont>
      <p:font typeface="Karla" pitchFamily="2" charset="77"/>
      <p:regular r:id="rId33"/>
      <p:bold r:id="rId34"/>
      <p:italic r:id="rId35"/>
      <p:boldItalic r:id="rId36"/>
    </p:embeddedFont>
    <p:embeddedFont>
      <p:font typeface="Montserrat" pitchFamily="2" charset="77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C0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58A1693-4A5E-4C52-818C-9260211C23A2}">
  <a:tblStyle styleId="{358A1693-4A5E-4C52-818C-9260211C23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/>
    <p:restoredTop sz="94628"/>
  </p:normalViewPr>
  <p:slideViewPr>
    <p:cSldViewPr snapToGrid="0" snapToObjects="1">
      <p:cViewPr varScale="1">
        <p:scale>
          <a:sx n="134" d="100"/>
          <a:sy n="134" d="100"/>
        </p:scale>
        <p:origin x="1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font" Target="fonts/font11.fntdata"/><Relationship Id="rId21" Type="http://schemas.openxmlformats.org/officeDocument/2006/relationships/slide" Target="slides/slide17.xml"/><Relationship Id="rId34" Type="http://schemas.openxmlformats.org/officeDocument/2006/relationships/font" Target="fonts/font6.fntdata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1.fntdata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font" Target="fonts/font12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3.fntdata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5.fntdata"/><Relationship Id="rId38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526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9098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6986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0225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0747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5846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9931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1271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24340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569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6950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dirty="0"/>
              <a:t>What questions </a:t>
            </a:r>
            <a:r>
              <a:rPr lang="en-US"/>
              <a:t>do you have?</a:t>
            </a:r>
          </a:p>
        </p:txBody>
      </p:sp>
    </p:spTree>
    <p:extLst>
      <p:ext uri="{BB962C8B-B14F-4D97-AF65-F5344CB8AC3E}">
        <p14:creationId xmlns:p14="http://schemas.microsoft.com/office/powerpoint/2010/main" val="178489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682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Segway to power dynamics and interest groups.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724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075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0872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372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1115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953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48300" y="3175950"/>
            <a:ext cx="3530700" cy="118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3" name="Google Shape;43;p8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841001" y="1578025"/>
            <a:ext cx="26718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46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8" name="Google Shape;68;p12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00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">
  <p:cSld name="Empt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660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▸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DANYCCIV@nycourts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da@nycourts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da@nycourts.go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pretercomplaints@nycourt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ctrTitle"/>
          </p:nvPr>
        </p:nvSpPr>
        <p:spPr>
          <a:xfrm>
            <a:off x="0" y="989290"/>
            <a:ext cx="5029199" cy="38494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" sz="4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Language Access </a:t>
            </a:r>
            <a:b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             &amp; </a:t>
            </a:r>
            <a:b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     Reasonable   Accommodations </a:t>
            </a:r>
            <a:b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      in Court</a:t>
            </a:r>
            <a:br>
              <a:rPr lang="en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1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en" sz="800" b="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" sz="800" b="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                     </a:t>
            </a:r>
            <a:r>
              <a:rPr lang="en" sz="4000" b="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Justin R. La Mort</a:t>
            </a:r>
            <a:br>
              <a:rPr lang="en" sz="4000" b="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" sz="4000" b="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Mobilization for Justice</a:t>
            </a:r>
            <a:endParaRPr sz="4000" b="0" dirty="0">
              <a:solidFill>
                <a:schemeClr val="tx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1" name="Picture 10" descr="Apt Building.png">
            <a:extLst>
              <a:ext uri="{FF2B5EF4-FFF2-40B4-BE49-F238E27FC236}">
                <a16:creationId xmlns:a16="http://schemas.microsoft.com/office/drawing/2014/main" id="{225BCD98-1486-6746-AAF9-DCDC044C6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606" y="1411322"/>
            <a:ext cx="3849409" cy="38494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52073" y="-87195"/>
            <a:ext cx="7098360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ADA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400" b="1" dirty="0">
                <a:latin typeface="Garamond" panose="02020404030301010803" pitchFamily="18" charset="0"/>
              </a:rPr>
              <a:t>The Americans with Disabilities Act (ADA)</a:t>
            </a:r>
            <a:r>
              <a:rPr lang="en-US" sz="3400" dirty="0">
                <a:latin typeface="Garamond" panose="02020404030301010803" pitchFamily="18" charset="0"/>
              </a:rPr>
              <a:t> is a federal law prohibiting discrimination against qualified individuals with disabilities. As defined by the statute, a person with a disability is one who has a physical or mental impairment that substantially limits a major life activity. </a:t>
            </a:r>
            <a:endParaRPr lang="en-US" sz="34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728119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52073" y="-87195"/>
            <a:ext cx="7098360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ADA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latin typeface="Garamond" panose="02020404030301010803" pitchFamily="18" charset="0"/>
              </a:rPr>
              <a:t>A person with a “physical or mental impairment” might be someone who has an orthopedic, visual, speech, or hearing impairment, or be someone who has a disease or condition that is not immediately apparent, such as cancer, heart disease, diabetes, an emotional or mental illness, or an intellectual or learning disability. </a:t>
            </a:r>
            <a:endParaRPr lang="en-US" sz="32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02700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52073" y="-87195"/>
            <a:ext cx="7098360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ADA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latin typeface="Garamond" panose="02020404030301010803" pitchFamily="18" charset="0"/>
              </a:rPr>
              <a:t>Many other kinds of physical or mental disorders or conditions may also qualify as a disability under the ADA if they substantially affect a major bodily function or an activity important to daily life, such as, for example breathing, walking, talking, seeing, hearing, or performing manual tasks.</a:t>
            </a:r>
            <a:endParaRPr lang="en-US" sz="32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292524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52072" y="-87195"/>
            <a:ext cx="7512509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ADA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latin typeface="Garamond" panose="02020404030301010803" pitchFamily="18" charset="0"/>
              </a:rPr>
              <a:t>An accommodation is anything the court system can do or provide to make sure that a person with a disability has an equal opportunity to participate in a court proceeding or make use of the court’s services, programs, and activities.</a:t>
            </a:r>
            <a:endParaRPr lang="en-US" sz="32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421083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52073" y="-87195"/>
            <a:ext cx="7401672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Providing Aids &amp; Services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Assistive listening devices, qualified American Sign Language or other types of interpreters, and Communication Access Realtime Translation transcription, for a person who is Deaf or hard of hearing. 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Copies of court documents in large print, Braille, screen readable, or audio formats for a person who is blind or has low vision.</a:t>
            </a:r>
            <a:endParaRPr lang="en-US" sz="32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930583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7329055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Reasonable Modifications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 relocating a proceeding to an accessible courtroom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 filling out a court form for a person with an impaired ability to write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 permitting the use of a service animal by a person who is blind or otherwise relies on a dog trained to do work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041862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7994073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Making an ADA Request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000" b="1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Call </a:t>
            </a:r>
            <a:r>
              <a:rPr lang="en-US" sz="3600" dirty="0">
                <a:latin typeface="Garamond" panose="02020404030301010803" pitchFamily="18" charset="0"/>
              </a:rPr>
              <a:t>(646) 386-5409</a:t>
            </a: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send an email to Chief Clerk Alia </a:t>
            </a: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Razzaq at </a:t>
            </a:r>
            <a:r>
              <a:rPr lang="en-US" sz="3400" dirty="0">
                <a:latin typeface="Garamond" panose="02020404030301010803" pitchFamily="18" charset="0"/>
                <a:hlinkClick r:id="rId3"/>
              </a:rPr>
              <a:t>ADANYCCIV@nycourts.gov</a:t>
            </a:r>
            <a:r>
              <a:rPr lang="en-US" sz="3400" dirty="0">
                <a:latin typeface="Garamond" panose="02020404030301010803" pitchFamily="18" charset="0"/>
              </a:rPr>
              <a:t>. Please put "ADA Accommodation Request” in the subject line.</a:t>
            </a: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sym typeface="Karla"/>
              </a:rPr>
              <a:t>https://</a:t>
            </a:r>
            <a:r>
              <a:rPr lang="en-US" sz="3600" dirty="0" err="1">
                <a:solidFill>
                  <a:srgbClr val="0D0D0D"/>
                </a:solidFill>
                <a:latin typeface="Garamond" panose="02020404030301010803" pitchFamily="18" charset="0"/>
                <a:sym typeface="Karla"/>
              </a:rPr>
              <a:t>portal.nycourts.gov</a:t>
            </a: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sym typeface="Karla"/>
              </a:rPr>
              <a:t>/</a:t>
            </a:r>
            <a:r>
              <a:rPr lang="en-US" sz="3600" dirty="0" err="1">
                <a:solidFill>
                  <a:srgbClr val="0D0D0D"/>
                </a:solidFill>
                <a:latin typeface="Garamond" panose="02020404030301010803" pitchFamily="18" charset="0"/>
                <a:sym typeface="Karla"/>
              </a:rPr>
              <a:t>ada</a:t>
            </a: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sym typeface="Karla"/>
              </a:rPr>
              <a:t>-wizard/</a:t>
            </a: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36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0677388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7398327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Request Denied</a:t>
            </a:r>
            <a:endParaRPr lang="en-US" sz="24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36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If the request was denied by a judge then the decision would need to be appealed in the same manner as appealing any other court order.</a:t>
            </a:r>
          </a:p>
          <a:p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1120801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7703127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Request Denied</a:t>
            </a:r>
            <a:endParaRPr lang="en-US" sz="24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0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If the request was denied by a clerk you can appeal by a form or letter.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6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The form is at https://ww2.nycourts.gov/ada-accommodation-request-process-32956#how2</a:t>
            </a:r>
          </a:p>
          <a:p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9323151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7536873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Request Denied</a:t>
            </a:r>
            <a:endParaRPr lang="en-US" sz="24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0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r>
              <a:rPr lang="en-US" sz="3600" dirty="0">
                <a:latin typeface="Garamond" panose="02020404030301010803" pitchFamily="18" charset="0"/>
              </a:rPr>
              <a:t>You must submit the reconsideration request no later than 10 days after the date of the written denial.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15757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0E8FAB6-3D0B-EF4E-A101-23064844940B}"/>
              </a:ext>
            </a:extLst>
          </p:cNvPr>
          <p:cNvSpPr txBox="1">
            <a:spLocks/>
          </p:cNvSpPr>
          <p:nvPr/>
        </p:nvSpPr>
        <p:spPr>
          <a:xfrm>
            <a:off x="159913" y="1929730"/>
            <a:ext cx="4744595" cy="269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sz="60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Language Access</a:t>
            </a:r>
          </a:p>
        </p:txBody>
      </p:sp>
    </p:spTree>
    <p:extLst>
      <p:ext uri="{BB962C8B-B14F-4D97-AF65-F5344CB8AC3E}">
        <p14:creationId xmlns:p14="http://schemas.microsoft.com/office/powerpoint/2010/main" val="2205546885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7536873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Request Denied</a:t>
            </a:r>
            <a:endParaRPr lang="en-US" sz="24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0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 Your name, address, and contact info.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 Name and location of the court or court facility where you wanted the accommodation.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 Explanation of why the decision was wrong and why it should be reconsidered.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 Describe the remedy requested.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 Copy of the denial.</a:t>
            </a:r>
          </a:p>
          <a:p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0738975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8257309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Request Denied</a:t>
            </a:r>
            <a:endParaRPr lang="en-US" sz="24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0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r>
              <a:rPr lang="en-US" sz="3600" dirty="0">
                <a:latin typeface="Garamond" panose="02020404030301010803" pitchFamily="18" charset="0"/>
              </a:rPr>
              <a:t>Letter by mail or e-mail, to:</a:t>
            </a:r>
          </a:p>
          <a:p>
            <a:r>
              <a:rPr lang="en-US" sz="3600" dirty="0">
                <a:latin typeface="Garamond" panose="02020404030301010803" pitchFamily="18" charset="0"/>
              </a:rPr>
              <a:t>New York State Office of Court Administration</a:t>
            </a: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dirty="0">
                <a:latin typeface="Garamond" panose="02020404030301010803" pitchFamily="18" charset="0"/>
              </a:rPr>
              <a:t>Statewide ADA Coordinator</a:t>
            </a: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dirty="0">
                <a:latin typeface="Garamond" panose="02020404030301010803" pitchFamily="18" charset="0"/>
              </a:rPr>
              <a:t>25 Beaver Street, 7th Floor</a:t>
            </a: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dirty="0">
                <a:latin typeface="Garamond" panose="02020404030301010803" pitchFamily="18" charset="0"/>
              </a:rPr>
              <a:t>New York, NY 10004</a:t>
            </a: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dirty="0">
                <a:latin typeface="Garamond" panose="02020404030301010803" pitchFamily="18" charset="0"/>
              </a:rPr>
              <a:t>e-mail: </a:t>
            </a:r>
            <a:r>
              <a:rPr lang="en-US" sz="3600" dirty="0">
                <a:latin typeface="Garamond" panose="02020404030301010803" pitchFamily="18" charset="0"/>
                <a:hlinkClick r:id="rId3"/>
              </a:rPr>
              <a:t>ada@nycourts.gov</a:t>
            </a:r>
            <a:endParaRPr lang="en-US" sz="3600" dirty="0">
              <a:latin typeface="Garamond" panose="02020404030301010803" pitchFamily="18" charset="0"/>
            </a:endParaRPr>
          </a:p>
          <a:p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1853517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0" y="0"/>
            <a:ext cx="7398327" cy="483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36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400" dirty="0">
                <a:latin typeface="Garamond" panose="02020404030301010803" pitchFamily="18" charset="0"/>
              </a:rPr>
              <a:t>If you have any questions or concerns, please email </a:t>
            </a:r>
            <a:r>
              <a:rPr lang="en-US" sz="4400" dirty="0">
                <a:latin typeface="Garamond" panose="02020404030301010803" pitchFamily="18" charset="0"/>
                <a:hlinkClick r:id="rId3"/>
              </a:rPr>
              <a:t>ada@nycourts.gov</a:t>
            </a:r>
            <a:r>
              <a:rPr lang="en-US" sz="4400" dirty="0">
                <a:latin typeface="Garamond" panose="02020404030301010803" pitchFamily="18" charset="0"/>
              </a:rPr>
              <a:t> or call the ADA Office at (212) 428-2760.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8834223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0E8FAB6-3D0B-EF4E-A101-23064844940B}"/>
              </a:ext>
            </a:extLst>
          </p:cNvPr>
          <p:cNvSpPr txBox="1">
            <a:spLocks/>
          </p:cNvSpPr>
          <p:nvPr/>
        </p:nvSpPr>
        <p:spPr>
          <a:xfrm>
            <a:off x="201478" y="1223148"/>
            <a:ext cx="3890075" cy="269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sz="60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0821745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114908" y="178299"/>
            <a:ext cx="7098360" cy="3593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Uniform Rules for NY State Trial Courts Part 217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2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All Civil and Criminal cases</a:t>
            </a: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Applies to parties and witnesses</a:t>
            </a: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No charge for interpretation</a:t>
            </a: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Person may waive with consent of the court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2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231153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114908" y="178299"/>
            <a:ext cx="7098360" cy="3593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Judiciary Law 390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2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3600" dirty="0">
                <a:latin typeface="Garamond" panose="02020404030301010803" pitchFamily="18" charset="0"/>
              </a:rPr>
              <a:t>Whenever any deaf or hard of hearing person is a party to a legal proceeding of any nature, or a witness or juror or prospective juror therein, the court in all instances shall appoint a qualified interpreter. </a:t>
            </a:r>
            <a:endParaRPr lang="en-US" sz="36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018068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73F3B2-CF63-DD28-046C-DFC32EDE64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87458E-5CBA-EFE4-725F-9C83ED799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" y="1123950"/>
            <a:ext cx="9141913" cy="251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8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202AF3-CD31-8B80-E8E8-0BECCDB7A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68683"/>
              </p:ext>
            </p:extLst>
          </p:nvPr>
        </p:nvGraphicFramePr>
        <p:xfrm>
          <a:off x="52073" y="1915211"/>
          <a:ext cx="7509164" cy="2834640"/>
        </p:xfrm>
        <a:graphic>
          <a:graphicData uri="http://schemas.openxmlformats.org/drawingml/2006/table">
            <a:tbl>
              <a:tblPr firstRow="1" bandRow="1">
                <a:tableStyleId>{358A1693-4A5E-4C52-818C-9260211C23A2}</a:tableStyleId>
              </a:tblPr>
              <a:tblGrid>
                <a:gridCol w="3754582">
                  <a:extLst>
                    <a:ext uri="{9D8B030D-6E8A-4147-A177-3AD203B41FA5}">
                      <a16:colId xmlns:a16="http://schemas.microsoft.com/office/drawing/2014/main" val="2834161108"/>
                    </a:ext>
                  </a:extLst>
                </a:gridCol>
                <a:gridCol w="3754582">
                  <a:extLst>
                    <a:ext uri="{9D8B030D-6E8A-4147-A177-3AD203B41FA5}">
                      <a16:colId xmlns:a16="http://schemas.microsoft.com/office/drawing/2014/main" val="3246283978"/>
                    </a:ext>
                  </a:extLst>
                </a:gridCol>
              </a:tblGrid>
              <a:tr h="2792268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Albanian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Arabic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Bengali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Cantonese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French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Haitian Creole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Mandarin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Polish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Russian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n>
                            <a:noFill/>
                          </a:ln>
                          <a:latin typeface="Garamond" panose="02020404030301010803" pitchFamily="18" charset="0"/>
                        </a:rPr>
                        <a:t>Spanish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4906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7162F98-25E8-FA73-F3A2-556E901253F1}"/>
              </a:ext>
            </a:extLst>
          </p:cNvPr>
          <p:cNvSpPr txBox="1"/>
          <p:nvPr/>
        </p:nvSpPr>
        <p:spPr>
          <a:xfrm>
            <a:off x="0" y="39706"/>
            <a:ext cx="66880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Top 10 Non-English Languages </a:t>
            </a:r>
          </a:p>
          <a:p>
            <a:r>
              <a:rPr lang="en-US" sz="4000" dirty="0">
                <a:latin typeface="Garamond" panose="02020404030301010803" pitchFamily="18" charset="0"/>
              </a:rPr>
              <a:t>Used in Court</a:t>
            </a:r>
          </a:p>
        </p:txBody>
      </p:sp>
    </p:spTree>
    <p:extLst>
      <p:ext uri="{BB962C8B-B14F-4D97-AF65-F5344CB8AC3E}">
        <p14:creationId xmlns:p14="http://schemas.microsoft.com/office/powerpoint/2010/main" val="277373339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114908" y="178299"/>
            <a:ext cx="7098360" cy="4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In-Person Translation (Brooklyn)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Spanish (M-F)</a:t>
            </a: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Haitian Creole (M-F)</a:t>
            </a: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Polish (M, T, W, F)</a:t>
            </a: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Russian (M, T, R, F)</a:t>
            </a: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Arabic &amp; French (M &amp; T)</a:t>
            </a: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Cantonese (M &amp; T)</a:t>
            </a: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Mandarin (M-W)</a:t>
            </a: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marL="457200"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28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12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473531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219683" y="321547"/>
            <a:ext cx="6488269" cy="9739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Report Problems with Interpretation</a:t>
            </a:r>
            <a:endParaRPr sz="2800" b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-1" y="1041796"/>
            <a:ext cx="8372475" cy="3593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800" u="sng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D0D0D"/>
                </a:solidFill>
                <a:latin typeface="Garamond" panose="02020404030301010803" pitchFamily="18" charset="0"/>
                <a:ea typeface="Karla"/>
                <a:cs typeface="Karla"/>
                <a:sym typeface="Karla"/>
              </a:rPr>
              <a:t>Tell the Judge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endParaRPr lang="en-US" sz="4000" dirty="0">
              <a:solidFill>
                <a:srgbClr val="0D0D0D"/>
              </a:solidFill>
              <a:latin typeface="Garamond" panose="02020404030301010803" pitchFamily="18" charset="0"/>
              <a:ea typeface="Karla"/>
              <a:cs typeface="Karla"/>
              <a:sym typeface="Karla"/>
            </a:endParaRPr>
          </a:p>
          <a:p>
            <a:pPr marL="571500" lvl="0" indent="-5715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Garamond" panose="02020404030301010803" pitchFamily="18" charset="0"/>
              </a:rPr>
              <a:t>UCS Office of Language Access</a:t>
            </a:r>
            <a:r>
              <a:rPr lang="en-US" sz="4000" dirty="0">
                <a:solidFill>
                  <a:srgbClr val="0D0D0D"/>
                </a:solidFill>
                <a:latin typeface="Garamond" panose="02020404030301010803" pitchFamily="18" charset="0"/>
                <a:sym typeface="Karla"/>
              </a:rPr>
              <a:t> at:</a:t>
            </a:r>
          </a:p>
          <a:p>
            <a:pPr marL="685800" lvl="0" indent="-6858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4000" dirty="0">
                <a:latin typeface="Garamond" panose="02020404030301010803" pitchFamily="18" charset="0"/>
              </a:rPr>
              <a:t>646-386-5670</a:t>
            </a:r>
          </a:p>
          <a:p>
            <a:pPr marL="685800" lvl="0" indent="-6858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3600" dirty="0">
                <a:latin typeface="Garamond" panose="02020404030301010803" pitchFamily="18" charset="0"/>
                <a:hlinkClick r:id="rId3"/>
              </a:rPr>
              <a:t>interpretercomplaints@nycourts.gov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>
                <a:solidFill>
                  <a:srgbClr val="0D0D0D"/>
                </a:solidFill>
                <a:latin typeface="Garamond" panose="02020404030301010803" pitchFamily="18" charset="0"/>
                <a:sym typeface="Karla"/>
              </a:rPr>
              <a:t>	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42461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0E8FAB6-3D0B-EF4E-A101-23064844940B}"/>
              </a:ext>
            </a:extLst>
          </p:cNvPr>
          <p:cNvSpPr txBox="1">
            <a:spLocks/>
          </p:cNvSpPr>
          <p:nvPr/>
        </p:nvSpPr>
        <p:spPr>
          <a:xfrm>
            <a:off x="0" y="2225386"/>
            <a:ext cx="5672851" cy="269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None/>
              <a:defRPr sz="36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sz="5400" dirty="0">
                <a:solidFill>
                  <a:schemeClr val="tx1">
                    <a:lumMod val="50000"/>
                  </a:schemeClr>
                </a:solidFill>
                <a:latin typeface="Garamond" panose="02020404030301010803" pitchFamily="18" charset="0"/>
              </a:rPr>
              <a:t>Reasonable Accommodation</a:t>
            </a:r>
          </a:p>
        </p:txBody>
      </p:sp>
    </p:spTree>
    <p:extLst>
      <p:ext uri="{BB962C8B-B14F-4D97-AF65-F5344CB8AC3E}">
        <p14:creationId xmlns:p14="http://schemas.microsoft.com/office/powerpoint/2010/main" val="284076754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rviragus template">
  <a:themeElements>
    <a:clrScheme name="Custom 347">
      <a:dk1>
        <a:srgbClr val="666666"/>
      </a:dk1>
      <a:lt1>
        <a:srgbClr val="FFFFFF"/>
      </a:lt1>
      <a:dk2>
        <a:srgbClr val="999999"/>
      </a:dk2>
      <a:lt2>
        <a:srgbClr val="FFFFFF"/>
      </a:lt2>
      <a:accent1>
        <a:srgbClr val="8BC34A"/>
      </a:accent1>
      <a:accent2>
        <a:srgbClr val="00BCD4"/>
      </a:accent2>
      <a:accent3>
        <a:srgbClr val="9C27B0"/>
      </a:accent3>
      <a:accent4>
        <a:srgbClr val="E91E63"/>
      </a:accent4>
      <a:accent5>
        <a:srgbClr val="FF9800"/>
      </a:accent5>
      <a:accent6>
        <a:srgbClr val="FFEB3B"/>
      </a:accent6>
      <a:hlink>
        <a:srgbClr val="2196F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B615635221324388FC5E6FF9FDFEDF" ma:contentTypeVersion="16" ma:contentTypeDescription="Create a new document." ma:contentTypeScope="" ma:versionID="31ddee8b92baa3994d64840001be3352">
  <xsd:schema xmlns:xsd="http://www.w3.org/2001/XMLSchema" xmlns:xs="http://www.w3.org/2001/XMLSchema" xmlns:p="http://schemas.microsoft.com/office/2006/metadata/properties" xmlns:ns2="499f3542-0688-476c-b09c-0c039bfdd880" xmlns:ns3="d4b49695-86d2-4524-9ca1-043c44a2ad66" targetNamespace="http://schemas.microsoft.com/office/2006/metadata/properties" ma:root="true" ma:fieldsID="ab03db63a23c359137f066c82d61cfa5" ns2:_="" ns3:_="">
    <xsd:import namespace="499f3542-0688-476c-b09c-0c039bfdd880"/>
    <xsd:import namespace="d4b49695-86d2-4524-9ca1-043c44a2ad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f3542-0688-476c-b09c-0c039bfdd8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44e3be2-d6bd-4a78-8456-525ec89242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49695-86d2-4524-9ca1-043c44a2a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92651e1-bb47-404a-bdf3-ef1107889274}" ma:internalName="TaxCatchAll" ma:showField="CatchAllData" ma:web="d4b49695-86d2-4524-9ca1-043c44a2ad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9f3542-0688-476c-b09c-0c039bfdd880">
      <Terms xmlns="http://schemas.microsoft.com/office/infopath/2007/PartnerControls"/>
    </lcf76f155ced4ddcb4097134ff3c332f>
    <TaxCatchAll xmlns="d4b49695-86d2-4524-9ca1-043c44a2ad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79D29B-3B60-42C3-A5FF-2C2965623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9f3542-0688-476c-b09c-0c039bfdd880"/>
    <ds:schemaRef ds:uri="d4b49695-86d2-4524-9ca1-043c44a2a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0130E3-94F8-4516-80C3-CC3385851284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499f3542-0688-476c-b09c-0c039bfdd880"/>
    <ds:schemaRef ds:uri="d4b49695-86d2-4524-9ca1-043c44a2ad66"/>
  </ds:schemaRefs>
</ds:datastoreItem>
</file>

<file path=customXml/itemProps3.xml><?xml version="1.0" encoding="utf-8"?>
<ds:datastoreItem xmlns:ds="http://schemas.openxmlformats.org/officeDocument/2006/customXml" ds:itemID="{95A3F126-8B21-45E4-9FEA-ADAAF053E0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14020</TotalTime>
  <Words>820</Words>
  <Application>Microsoft Macintosh PowerPoint</Application>
  <PresentationFormat>On-screen Show (16:9)</PresentationFormat>
  <Paragraphs>118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Garamond</vt:lpstr>
      <vt:lpstr>Karla</vt:lpstr>
      <vt:lpstr>Arial</vt:lpstr>
      <vt:lpstr>Montserrat</vt:lpstr>
      <vt:lpstr>Arviragus template</vt:lpstr>
      <vt:lpstr>            Language Access               &amp;       Reasonable   Accommodations        in Court                        Justin R. La Mort Mobilization for Justice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Report Problems with Interpretation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Justin La Mort</cp:lastModifiedBy>
  <cp:revision>125</cp:revision>
  <dcterms:modified xsi:type="dcterms:W3CDTF">2023-02-16T18:48:28Z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0x010100CDB615635221324388FC5E6FF9FDFEDF</vt:lpwstr>
  </property>
  <property fmtid="{D5CDD505-2E9C-101B-9397-08002B2CF9AE}" pid="3" name="MediaServiceImageTags">
    <vt:lpwstr/>
  </property>
</Properties>
</file>