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F_C2FE9156.xml" ContentType="application/vnd.ms-powerpoint.comments+xml"/>
  <Override PartName="/ppt/notesSlides/notesSlide6.xml" ContentType="application/vnd.openxmlformats-officedocument.presentationml.notesSlide+xml"/>
  <Override PartName="/ppt/comments/modernComment_130_976A134.xml" ContentType="application/vnd.ms-powerpoint.comments+xml"/>
  <Override PartName="/ppt/notesSlides/notesSlide7.xml" ContentType="application/vnd.openxmlformats-officedocument.presentationml.notesSlide+xml"/>
  <Override PartName="/ppt/comments/modernComment_131_94400212.xml" ContentType="application/vnd.ms-powerpoint.comments+xml"/>
  <Override PartName="/ppt/notesSlides/notesSlide8.xml" ContentType="application/vnd.openxmlformats-officedocument.presentationml.notesSlide+xml"/>
  <Override PartName="/ppt/comments/modernComment_13B_7A070D6A.xml" ContentType="application/vnd.ms-powerpoint.comments+xml"/>
  <Override PartName="/ppt/comments/modernComment_133_E4941302.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35_C16DA96E.xml" ContentType="application/vnd.ms-powerpoint.comments+xml"/>
  <Override PartName="/ppt/notesSlides/notesSlide11.xml" ContentType="application/vnd.openxmlformats-officedocument.presentationml.notesSlide+xml"/>
  <Override PartName="/ppt/comments/modernComment_134_A1B52B9F.xml" ContentType="application/vnd.ms-powerpoint.comments+xml"/>
  <Override PartName="/ppt/notesSlides/notesSlide12.xml" ContentType="application/vnd.openxmlformats-officedocument.presentationml.notesSlide+xml"/>
  <Override PartName="/ppt/comments/modernComment_138_672D2DCF.xml" ContentType="application/vnd.ms-powerpoint.comments+xml"/>
  <Override PartName="/ppt/notesSlides/notesSlide13.xml" ContentType="application/vnd.openxmlformats-officedocument.presentationml.notesSlide+xml"/>
  <Override PartName="/ppt/comments/modernComment_13A_92785E3.xml" ContentType="application/vnd.ms-powerpoint.comments+xml"/>
  <Override PartName="/ppt/notesSlides/notesSlide14.xml" ContentType="application/vnd.openxmlformats-officedocument.presentationml.notesSlide+xml"/>
  <Override PartName="/ppt/comments/modernComment_136_5C9FE3A5.xml" ContentType="application/vnd.ms-powerpoint.comments+xml"/>
  <Override PartName="/ppt/notesSlides/notesSlide15.xml" ContentType="application/vnd.openxmlformats-officedocument.presentationml.notesSlide+xml"/>
  <Override PartName="/ppt/comments/modernComment_137_D5BAFC03.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8"/>
  </p:notesMasterIdLst>
  <p:sldIdLst>
    <p:sldId id="256" r:id="rId5"/>
    <p:sldId id="297" r:id="rId6"/>
    <p:sldId id="257" r:id="rId7"/>
    <p:sldId id="290" r:id="rId8"/>
    <p:sldId id="275" r:id="rId9"/>
    <p:sldId id="303" r:id="rId10"/>
    <p:sldId id="304" r:id="rId11"/>
    <p:sldId id="305" r:id="rId12"/>
    <p:sldId id="315" r:id="rId13"/>
    <p:sldId id="307" r:id="rId14"/>
    <p:sldId id="306" r:id="rId15"/>
    <p:sldId id="309" r:id="rId16"/>
    <p:sldId id="308" r:id="rId17"/>
    <p:sldId id="312" r:id="rId18"/>
    <p:sldId id="314" r:id="rId19"/>
    <p:sldId id="310" r:id="rId20"/>
    <p:sldId id="311" r:id="rId21"/>
    <p:sldId id="259" r:id="rId22"/>
    <p:sldId id="261" r:id="rId23"/>
    <p:sldId id="264" r:id="rId24"/>
    <p:sldId id="266" r:id="rId25"/>
    <p:sldId id="316" r:id="rId26"/>
    <p:sldId id="273" r:id="rId27"/>
  </p:sldIdLst>
  <p:sldSz cx="9144000" cy="5143500" type="screen16x9"/>
  <p:notesSz cx="6858000" cy="9144000"/>
  <p:embeddedFontLst>
    <p:embeddedFont>
      <p:font typeface="Century Schoolbook" panose="02040604050505020304" pitchFamily="18" charset="0"/>
      <p:regular r:id="rId29"/>
      <p:bold r:id="rId30"/>
      <p:italic r:id="rId31"/>
      <p:boldItalic r:id="rId32"/>
    </p:embeddedFont>
    <p:embeddedFont>
      <p:font typeface="Roboto Condensed"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703463-4F42-B500-076D-258E187969EE}" name="Guest User" initials="GU" userId="S::urn:spo:anon#000d8438be321b96266d4202d05582edecb6228bac5a10ea1e0f09a65a01b440::" providerId="AD"/>
  <p188:author id="{B90ACB68-EA04-1E82-4154-3BD76A8C592F}" name="Michael Leonard" initials="ML" userId="S::mleonard@takerootjustice.org::4d1743f4-100b-4152-b81e-66a00bbdce31" providerId="AD"/>
  <p188:author id="{9393DDBC-7287-3543-118E-769E4041CCA0}" name="Cora Metrick-Chen" initials="CM" userId="S::cmetrick-chen@takerootjustice.org::a333bff7-ab17-410e-bb00-d8200e5bba5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685BC"/>
    <a:srgbClr val="63B8DB"/>
    <a:srgbClr val="FFD966"/>
    <a:srgbClr val="73A7BD"/>
    <a:srgbClr val="000000"/>
    <a:srgbClr val="FFFFFF"/>
    <a:srgbClr val="EDCEDE"/>
    <a:srgbClr val="EBA7CA"/>
    <a:srgbClr val="D498B7"/>
    <a:srgbClr val="DEC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BCC22-0FD4-77EB-96C3-6A9A6CB5FA75}" v="89" dt="2024-04-26T01:28:03.075"/>
    <p1510:client id="{4A3196B7-C701-F895-B8ED-F100A0A32D25}" v="1785" dt="2024-04-25T21:54:58.381"/>
    <p1510:client id="{4F7DF63A-9603-1221-A5B9-9EACB6C38621}" v="6800" dt="2024-04-25T12:59:22.931"/>
    <p1510:client id="{631F560F-BB65-C315-E4FF-E2F46AB78F10}" v="11" dt="2024-04-26T00:42:57.165"/>
    <p1510:client id="{86E7F372-9414-B2E2-73C2-8253838C66A5}" v="150" dt="2024-04-25T18:22:38.813"/>
    <p1510:client id="{936AEB35-D5AA-BB8C-2366-96410F59AB27}" v="6" dt="2024-04-25T16:52:00.434"/>
    <p1510:client id="{AECD4814-A4CB-6F9E-3127-62C138D2626E}" v="837" dt="2024-04-25T19:31:22.447"/>
    <p1510:client id="{F7BB8391-0FDE-2B4E-934E-630883C359BC}" v="6" dt="2024-04-25T16:07:18.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s>
</file>

<file path=ppt/comments/modernComment_12F_C2FE9156.xml><?xml version="1.0" encoding="utf-8"?>
<p188:cmLst xmlns:a="http://schemas.openxmlformats.org/drawingml/2006/main" xmlns:r="http://schemas.openxmlformats.org/officeDocument/2006/relationships" xmlns:p188="http://schemas.microsoft.com/office/powerpoint/2018/8/main">
  <p188:cm id="{4E953AC7-784A-4D56-BCA4-F75E2B16294D}" authorId="{B90ACB68-EA04-1E82-4154-3BD76A8C592F}" status="resolved" created="2024-04-25T15:51:24.769" complete="100000">
    <ac:txMkLst xmlns:ac="http://schemas.microsoft.com/office/drawing/2013/main/command">
      <pc:docMk xmlns:pc="http://schemas.microsoft.com/office/powerpoint/2013/main/command"/>
      <pc:sldMk xmlns:pc="http://schemas.microsoft.com/office/powerpoint/2013/main/command" cId="3271463254" sldId="303"/>
      <ac:spMk id="3" creationId="{5DBC7F26-1D8F-F1E0-3C43-78FEC396E334}"/>
      <ac:txMk cp="72" len="26">
        <ac:context len="99" hash="2223507187"/>
      </ac:txMk>
    </ac:txMkLst>
    <p188:pos x="2568742" y="1275347"/>
    <p188:replyLst>
      <p188:reply id="{A2BC0519-0F88-4610-964C-C6B9BEBC2013}" authorId="{9393DDBC-7287-3543-118E-769E4041CCA0}" created="2024-04-25T18:12:27.019">
        <p188:txBody>
          <a:bodyPr/>
          <a:lstStyle/>
          <a:p>
            <a:r>
              <a:rPr lang="en-US"/>
              <a:t>[@Michael Leonard], can you draw upon that definition when filing an HP action?</a:t>
            </a:r>
          </a:p>
        </p188:txBody>
      </p188:reply>
      <p188:reply id="{1C6BD36F-D8ED-4288-9304-C04E3685DB19}" authorId="{86703463-4F42-B500-076D-258E187969EE}" created="2024-04-26T00:32:07.173">
        <p188:txBody>
          <a:bodyPr/>
          <a:lstStyle/>
          <a:p>
            <a:r>
              <a:rPr lang="en-US"/>
              <a:t>I think it's just when bringing a harassment claim @ DHCR but haven't double-checked</a:t>
            </a:r>
          </a:p>
        </p188:txBody>
      </p188:reply>
    </p188:replyLst>
    <p188:txBody>
      <a:bodyPr/>
      <a:lstStyle/>
      <a:p>
        <a:r>
          <a:rPr lang="en-US"/>
          <a:t>There is also a definition of harassment in the RSC. It is slightly different than the one in HMC.</a:t>
        </a:r>
      </a:p>
    </p188:txBody>
  </p188:cm>
  <p188:cm id="{67E35783-7F7A-488D-9499-DF00C0EFDC57}" authorId="{B90ACB68-EA04-1E82-4154-3BD76A8C592F}" status="resolved" created="2024-04-25T15:53:13.570" complete="100000">
    <ac:txMkLst xmlns:ac="http://schemas.microsoft.com/office/drawing/2013/main/command">
      <pc:docMk xmlns:pc="http://schemas.microsoft.com/office/powerpoint/2013/main/command"/>
      <pc:sldMk xmlns:pc="http://schemas.microsoft.com/office/powerpoint/2013/main/command" cId="3271463254" sldId="303"/>
      <ac:spMk id="4" creationId="{821FBC4F-5B76-696E-9385-AD67A65FA35B}"/>
      <ac:txMk cp="62" len="70">
        <ac:context len="135" hash="2593321993"/>
      </ac:txMk>
    </ac:txMkLst>
    <p188:pos x="986589" y="631657"/>
    <p188:txBody>
      <a:bodyPr/>
      <a:lstStyle/>
      <a:p>
        <a:r>
          <a:rPr lang="en-US"/>
          <a:t>I am assuming that you intend for this to be a catch-all including tenants, but perhaps you could use something less legalistic for the purposes of this presentation? </a:t>
        </a:r>
      </a:p>
    </p188:txBody>
  </p188:cm>
</p188:cmLst>
</file>

<file path=ppt/comments/modernComment_130_976A134.xml><?xml version="1.0" encoding="utf-8"?>
<p188:cmLst xmlns:a="http://schemas.openxmlformats.org/drawingml/2006/main" xmlns:r="http://schemas.openxmlformats.org/officeDocument/2006/relationships" xmlns:p188="http://schemas.microsoft.com/office/powerpoint/2018/8/main">
  <p188:cm id="{C17F3ADF-B715-4C8B-A430-9CF232E8CA8C}" authorId="{86703463-4F42-B500-076D-258E187969EE}" status="resolved" created="2024-04-26T00:33:38.832" complete="100000">
    <ac:txMkLst xmlns:ac="http://schemas.microsoft.com/office/drawing/2013/main/command">
      <pc:docMk xmlns:pc="http://schemas.microsoft.com/office/powerpoint/2013/main/command"/>
      <pc:sldMk xmlns:pc="http://schemas.microsoft.com/office/powerpoint/2013/main/command" cId="158769460" sldId="304"/>
      <ac:spMk id="5" creationId="{8644ED48-4C4B-60DF-8BC7-BA8161954D99}"/>
      <ac:txMk cp="332" len="9">
        <ac:context len="376" hash="578655104"/>
      </ac:txMk>
    </ac:txMkLst>
    <p188:pos x="1034487" y="3913689"/>
    <p188:txBody>
      <a:bodyPr/>
      <a:lstStyle/>
      <a:p>
        <a:r>
          <a:rPr lang="en-US"/>
          <a:t>"Repeated"? (although you only need one baseless/frivolous lawsuit if you can establish there has been another to someone else in the building, I think)</a:t>
        </a:r>
      </a:p>
    </p188:txBody>
  </p188:cm>
  <p188:cm id="{403FBF8A-1C19-49AA-AE8A-BBA4CEC126E3}" authorId="{86703463-4F42-B500-076D-258E187969EE}" status="resolved" created="2024-04-26T00:34:11.817" complete="100000">
    <ac:txMkLst xmlns:ac="http://schemas.microsoft.com/office/drawing/2013/main/command">
      <pc:docMk xmlns:pc="http://schemas.microsoft.com/office/powerpoint/2013/main/command"/>
      <pc:sldMk xmlns:pc="http://schemas.microsoft.com/office/powerpoint/2013/main/command" cId="158769460" sldId="304"/>
      <ac:spMk id="4" creationId="{821FBC4F-5B76-696E-9385-AD67A65FA35B}"/>
      <ac:txMk cp="174" len="6">
        <ac:context len="407" hash="3532446769"/>
      </ac:txMk>
    </ac:txMkLst>
    <p188:pos x="2459620" y="2083443"/>
    <p188:txBody>
      <a:bodyPr/>
      <a:lstStyle/>
      <a:p>
        <a:r>
          <a:rPr lang="en-US"/>
          <a:t>I think it might just be work without a permit</a:t>
        </a:r>
      </a:p>
    </p188:txBody>
  </p188:cm>
</p188:cmLst>
</file>

<file path=ppt/comments/modernComment_131_94400212.xml><?xml version="1.0" encoding="utf-8"?>
<p188:cmLst xmlns:a="http://schemas.openxmlformats.org/drawingml/2006/main" xmlns:r="http://schemas.openxmlformats.org/officeDocument/2006/relationships" xmlns:p188="http://schemas.microsoft.com/office/powerpoint/2018/8/main">
  <p188:cm id="{C006CB9E-1A3E-407B-8F08-6BA25DB4DED0}" authorId="{86703463-4F42-B500-076D-258E187969EE}" status="resolved" created="2024-04-26T00:35:49.086" complete="100000">
    <ac:txMkLst xmlns:ac="http://schemas.microsoft.com/office/drawing/2013/main/command">
      <pc:docMk xmlns:pc="http://schemas.microsoft.com/office/powerpoint/2013/main/command"/>
      <pc:sldMk xmlns:pc="http://schemas.microsoft.com/office/powerpoint/2013/main/command" cId="2487222802" sldId="305"/>
      <ac:spMk id="5" creationId="{8644ED48-4C4B-60DF-8BC7-BA8161954D99}"/>
      <ac:txMk cp="123" len="11">
        <ac:context len="482" hash="3235262699"/>
      </ac:txMk>
    </ac:txMkLst>
    <p188:pos x="1388962" y="253196"/>
    <p188:txBody>
      <a:bodyPr/>
      <a:lstStyle/>
      <a:p>
        <a:r>
          <a:rPr lang="en-US"/>
          <a:t>even more common: making a buyout offer without providing the required written disclosure of the person's rights and the risks of buyouts (if you have to pick one, I would go with the more common one)</a:t>
        </a:r>
      </a:p>
    </p188:txBody>
  </p188:cm>
</p188:cmLst>
</file>

<file path=ppt/comments/modernComment_133_E4941302.xml><?xml version="1.0" encoding="utf-8"?>
<p188:cmLst xmlns:a="http://schemas.openxmlformats.org/drawingml/2006/main" xmlns:r="http://schemas.openxmlformats.org/officeDocument/2006/relationships" xmlns:p188="http://schemas.microsoft.com/office/powerpoint/2018/8/main">
  <p188:cm id="{08210F76-5DB9-4984-9C5B-CB168EAF55EA}" authorId="{B90ACB68-EA04-1E82-4154-3BD76A8C592F}" status="resolved" created="2024-04-25T15:57:20.969" complete="100000">
    <ac:txMkLst xmlns:ac="http://schemas.microsoft.com/office/drawing/2013/main/command">
      <pc:docMk xmlns:pc="http://schemas.microsoft.com/office/powerpoint/2013/main/command"/>
      <pc:sldMk xmlns:pc="http://schemas.microsoft.com/office/powerpoint/2013/main/command" cId="3834909442" sldId="307"/>
      <ac:spMk id="16" creationId="{4EF26291-01B0-38D6-F20A-8A91B62DE345}"/>
      <ac:txMk cp="109" len="228">
        <ac:context len="340" hash="131802261"/>
      </ac:txMk>
    </ac:txMkLst>
    <p188:pos x="2093494" y="2995863"/>
    <p188:replyLst>
      <p188:reply id="{EF2449FE-B849-4DFD-8365-7A4E6ACA654F}" authorId="{9393DDBC-7287-3543-118E-769E4041CCA0}" created="2024-04-25T18:25:30.941">
        <p188:txBody>
          <a:bodyPr/>
          <a:lstStyle/>
          <a:p>
            <a:r>
              <a:rPr lang="en-US"/>
              <a:t>I'll keep the slide but change the framing, I get your point!</a:t>
            </a:r>
          </a:p>
        </p188:txBody>
      </p188:reply>
    </p188:replyLst>
    <p188:txBody>
      <a:bodyPr/>
      <a:lstStyle/>
      <a:p>
        <a:r>
          <a:rPr lang="en-US"/>
          <a:t>I think that all of these could be factors supporting a harassment claim in a certain context. On their own, I agree, they probably do not meet the standard, but for a KYR, I would encourage people to think about harassment expansively within the bounds of the statute, rather than counting these out as possibilities.  </a:t>
        </a:r>
      </a:p>
    </p188:txBody>
  </p188:cm>
</p188:cmLst>
</file>

<file path=ppt/comments/modernComment_134_A1B52B9F.xml><?xml version="1.0" encoding="utf-8"?>
<p188:cmLst xmlns:a="http://schemas.openxmlformats.org/drawingml/2006/main" xmlns:r="http://schemas.openxmlformats.org/officeDocument/2006/relationships" xmlns:p188="http://schemas.microsoft.com/office/powerpoint/2018/8/main">
  <p188:cm id="{3240E69F-B8B2-4728-9EA2-E1A135E25D33}" authorId="{86703463-4F42-B500-076D-258E187969EE}" status="resolved" created="2024-04-26T00:38:49.763" complete="100000">
    <ac:txMkLst xmlns:ac="http://schemas.microsoft.com/office/drawing/2013/main/command">
      <pc:docMk xmlns:pc="http://schemas.microsoft.com/office/powerpoint/2013/main/command"/>
      <pc:sldMk xmlns:pc="http://schemas.microsoft.com/office/powerpoint/2013/main/command" cId="2713004959" sldId="308"/>
      <ac:spMk id="9" creationId="{11B19F6E-A227-F755-0DB2-836D63CCA9F2}"/>
      <ac:txMk cp="190" len="18">
        <ac:context len="658" hash="966188346"/>
      </ac:txMk>
    </ac:txMkLst>
    <p188:pos x="4897537" y="2047272"/>
    <p188:txBody>
      <a:bodyPr/>
      <a:lstStyle/>
      <a:p>
        <a:r>
          <a:rPr lang="en-US"/>
          <a:t>might be worth mentioning "to NYC"</a:t>
        </a:r>
      </a:p>
    </p188:txBody>
  </p188:cm>
  <p188:cm id="{0DC60C8D-753B-4265-8BB8-C1767A1F6745}" authorId="{86703463-4F42-B500-076D-258E187969EE}" status="resolved" created="2024-04-26T00:39:35.639" complete="100000">
    <ac:txMkLst xmlns:ac="http://schemas.microsoft.com/office/drawing/2013/main/command">
      <pc:docMk xmlns:pc="http://schemas.microsoft.com/office/powerpoint/2013/main/command"/>
      <pc:sldMk xmlns:pc="http://schemas.microsoft.com/office/powerpoint/2013/main/command" cId="2713004959" sldId="308"/>
      <ac:spMk id="9" creationId="{11B19F6E-A227-F755-0DB2-836D63CCA9F2}"/>
      <ac:txMk cp="657">
        <ac:context len="658" hash="966188346"/>
      </ac:txMk>
    </ac:txMkLst>
    <p188:pos x="1388962" y="4354974"/>
    <p188:txBody>
      <a:bodyPr/>
      <a:lstStyle/>
      <a:p>
        <a:r>
          <a:rPr lang="en-US"/>
          <a:t>almost positive you get $1K or compensatory damages, whichever is higher (on the original finding)</a:t>
        </a:r>
      </a:p>
    </p188:txBody>
  </p188:cm>
</p188:cmLst>
</file>

<file path=ppt/comments/modernComment_135_C16DA96E.xml><?xml version="1.0" encoding="utf-8"?>
<p188:cmLst xmlns:a="http://schemas.openxmlformats.org/drawingml/2006/main" xmlns:r="http://schemas.openxmlformats.org/officeDocument/2006/relationships" xmlns:p188="http://schemas.microsoft.com/office/powerpoint/2018/8/main">
  <p188:cm id="{730221BC-51E7-4500-B65F-E05978735D7D}" authorId="{B90ACB68-EA04-1E82-4154-3BD76A8C592F}" status="resolved" created="2024-04-25T16:07:18.661" complete="100000">
    <ac:txMkLst xmlns:ac="http://schemas.microsoft.com/office/drawing/2013/main/command">
      <pc:docMk xmlns:pc="http://schemas.microsoft.com/office/powerpoint/2013/main/command"/>
      <pc:sldMk xmlns:pc="http://schemas.microsoft.com/office/powerpoint/2013/main/command" cId="3245189486" sldId="309"/>
      <ac:spMk id="166" creationId="{00000000-0000-0000-0000-000000000000}"/>
      <ac:txMk cp="70">
        <ac:context len="71" hash="203100998"/>
      </ac:txMk>
    </ac:txMkLst>
    <p188:pos x="4180973" y="872289"/>
    <p188:replyLst>
      <p188:reply id="{63EE5F4C-3BB5-4C1C-A03E-EF7D93280E00}" authorId="{9393DDBC-7287-3543-118E-769E4041CCA0}" created="2024-04-25T18:07:48.076">
        <p188:txBody>
          <a:bodyPr/>
          <a:lstStyle/>
          <a:p>
            <a:r>
              <a:rPr lang="en-US"/>
              <a:t>[@Michael Leonard] , but 773 is for contempt, and you don't get compensated for the harassing instance that was the basis for the case, right? You only get compensated for the harassing instances that violated the order. </a:t>
            </a:r>
          </a:p>
        </p188:txBody>
      </p188:reply>
    </p188:replyLst>
    <p188:txBody>
      <a:bodyPr/>
      <a:lstStyle/>
      <a:p>
        <a:r>
          <a:rPr lang="en-US"/>
          <a:t>This is innaccurate- the court can impose a fine against a landlord found in contempt, payable to the party aggrieved party under NY Jud Law 773 </a:t>
        </a:r>
      </a:p>
    </p188:txBody>
  </p188:cm>
</p188:cmLst>
</file>

<file path=ppt/comments/modernComment_136_5C9FE3A5.xml><?xml version="1.0" encoding="utf-8"?>
<p188:cmLst xmlns:a="http://schemas.openxmlformats.org/drawingml/2006/main" xmlns:r="http://schemas.openxmlformats.org/officeDocument/2006/relationships" xmlns:p188="http://schemas.microsoft.com/office/powerpoint/2018/8/main">
  <p188:cm id="{40D9B2E4-2965-4D8F-980E-533454C2CCCD}" authorId="{B90ACB68-EA04-1E82-4154-3BD76A8C592F}" status="resolved" created="2024-04-25T16:49:28.601" complete="100000">
    <ac:txMkLst xmlns:ac="http://schemas.microsoft.com/office/drawing/2013/main/command">
      <pc:docMk xmlns:pc="http://schemas.microsoft.com/office/powerpoint/2013/main/command"/>
      <pc:sldMk xmlns:pc="http://schemas.microsoft.com/office/powerpoint/2013/main/command" cId="1553982373" sldId="310"/>
      <ac:spMk id="4" creationId="{D41FA5AA-FDF6-8990-C63E-63984C54AF43}"/>
      <ac:txMk cp="6" len="24">
        <ac:context len="31" hash="3997014278"/>
      </ac:txMk>
    </ac:txMkLst>
    <p188:pos x="3567363" y="1203157"/>
    <p188:txBody>
      <a:bodyPr/>
      <a:lstStyle/>
      <a:p>
        <a:r>
          <a:rPr lang="en-US"/>
          <a:t>Regarding your question about pleading and filing supplemental papers with the Petition, I believe that the court provides a special harassment petition and attachment for pro se litigants. (However I could not find it on the court website). I would just encourage people to make a concise and specific statement of the harassment. You defintely should provide enough details to convicne the judge that there is a viable claim (survive a MTD) but additional facts and context can be presented at trial. When in doubt, plead more rather than less. </a:t>
        </a:r>
      </a:p>
    </p188:txBody>
  </p188:cm>
</p188:cmLst>
</file>

<file path=ppt/comments/modernComment_137_D5BAFC03.xml><?xml version="1.0" encoding="utf-8"?>
<p188:cmLst xmlns:a="http://schemas.openxmlformats.org/drawingml/2006/main" xmlns:r="http://schemas.openxmlformats.org/officeDocument/2006/relationships" xmlns:p188="http://schemas.microsoft.com/office/powerpoint/2018/8/main">
  <p188:cm id="{FCB6610E-6F7E-4516-BE6A-F736221EE5D0}" authorId="{B90ACB68-EA04-1E82-4154-3BD76A8C592F}" status="resolved" created="2024-04-25T16:46:04.627" complete="100000">
    <ac:txMkLst xmlns:ac="http://schemas.microsoft.com/office/drawing/2013/main/command">
      <pc:docMk xmlns:pc="http://schemas.microsoft.com/office/powerpoint/2013/main/command"/>
      <pc:sldMk xmlns:pc="http://schemas.microsoft.com/office/powerpoint/2013/main/command" cId="3585801219" sldId="311"/>
      <ac:spMk id="9" creationId="{07E5A6C4-0E92-9DE7-7B41-C57D1956A42E}"/>
      <ac:txMk cp="48">
        <ac:context len="49" hash="1025241890"/>
      </ac:txMk>
    </ac:txMkLst>
    <p188:pos x="1167063" y="1395663"/>
    <p188:txBody>
      <a:bodyPr/>
      <a:lstStyle/>
      <a:p>
        <a:r>
          <a:rPr lang="en-US"/>
          <a:t>bleak! lol </a:t>
        </a:r>
      </a:p>
    </p188:txBody>
  </p188:cm>
  <p188:cm id="{F65294B5-D9BE-465F-B1D6-67D754FA4C57}" authorId="{B90ACB68-EA04-1E82-4154-3BD76A8C592F}" status="resolved" created="2024-04-25T16:52:00.434" complete="100000">
    <ac:txMkLst xmlns:ac="http://schemas.microsoft.com/office/drawing/2013/main/command">
      <pc:docMk xmlns:pc="http://schemas.microsoft.com/office/powerpoint/2013/main/command"/>
      <pc:sldMk xmlns:pc="http://schemas.microsoft.com/office/powerpoint/2013/main/command" cId="3585801219" sldId="311"/>
      <ac:spMk id="5" creationId="{FFD5A978-E131-695F-C758-75AF33B0B9BF}"/>
      <ac:txMk cp="9" len="31">
        <ac:context len="51" hash="263333594"/>
      </ac:txMk>
    </ac:txMkLst>
    <p188:pos x="1088857" y="1143000"/>
    <p188:txBody>
      <a:bodyPr/>
      <a:lstStyle/>
      <a:p>
        <a:r>
          <a:rPr lang="en-US"/>
          <a:t>I think that people could seek an interim order from the court that the landlord cease the harassing behavior during the pendency of the case; other than that, the case is mainly adjourned for the landlord to answer, attempt settlement and then transferred to trial. There will not be as many control dates as an HP Action for repairs. </a:t>
        </a:r>
      </a:p>
    </p188:txBody>
  </p188:cm>
</p188:cmLst>
</file>

<file path=ppt/comments/modernComment_138_672D2DCF.xml><?xml version="1.0" encoding="utf-8"?>
<p188:cmLst xmlns:a="http://schemas.openxmlformats.org/drawingml/2006/main" xmlns:r="http://schemas.openxmlformats.org/officeDocument/2006/relationships" xmlns:p188="http://schemas.microsoft.com/office/powerpoint/2018/8/main">
  <p188:cm id="{313D41D1-74CC-40C8-BDD8-0C1537DB8F0F}" authorId="{B90ACB68-EA04-1E82-4154-3BD76A8C592F}" status="resolved" created="2024-04-25T16:30:06.524" complete="100000">
    <ac:txMkLst xmlns:ac="http://schemas.microsoft.com/office/drawing/2013/main/command">
      <pc:docMk xmlns:pc="http://schemas.microsoft.com/office/powerpoint/2013/main/command"/>
      <pc:sldMk xmlns:pc="http://schemas.microsoft.com/office/powerpoint/2013/main/command" cId="1731014095" sldId="312"/>
      <ac:spMk id="89" creationId="{00000000-0000-0000-0000-000000000000}"/>
      <ac:txMk cp="0">
        <ac:context len="490" hash="2020036330"/>
      </ac:txMk>
    </ac:txMkLst>
    <p188:pos x="2358189" y="3092115"/>
    <p188:replyLst>
      <p188:reply id="{2BCDDA9B-923C-4FBA-950C-42EC31CF0CCB}" authorId="{9393DDBC-7287-3543-118E-769E4041CCA0}" created="2024-04-25T18:08:47.827">
        <p188:txBody>
          <a:bodyPr/>
          <a:lstStyle/>
          <a:p>
            <a:r>
              <a:rPr lang="en-US"/>
              <a:t>TY!!</a:t>
            </a:r>
          </a:p>
        </p188:txBody>
      </p188:reply>
    </p188:replyLst>
    <p188:txBody>
      <a:bodyPr/>
      <a:lstStyle/>
      <a:p>
        <a:r>
          <a:rPr lang="en-US"/>
          <a:t>Regarding your question about video evidence in your email, tenants can admit videos in evidence by laying a foundation. The foundation is similar to that of a photograph and may involve some testimony about chain of custody or whether it was edited.  I would say that photo and video evidence is powerful and should be brought to court, especially on the day of trial. Tenants should be aware that the court will not usually look at documentary evidence before a hearing, which can be several months down the line from the first appearance. </a:t>
        </a:r>
      </a:p>
    </p188:txBody>
  </p188:cm>
</p188:cmLst>
</file>

<file path=ppt/comments/modernComment_13A_92785E3.xml><?xml version="1.0" encoding="utf-8"?>
<p188:cmLst xmlns:a="http://schemas.openxmlformats.org/drawingml/2006/main" xmlns:r="http://schemas.openxmlformats.org/officeDocument/2006/relationships" xmlns:p188="http://schemas.microsoft.com/office/powerpoint/2018/8/main">
  <p188:cm id="{B1BF9482-01A3-4596-AC38-B1813089199E}" authorId="{B90ACB68-EA04-1E82-4154-3BD76A8C592F}" status="resolved" created="2024-04-25T16:45:09.548" complete="100000">
    <ac:txMkLst xmlns:ac="http://schemas.microsoft.com/office/drawing/2013/main/command">
      <pc:docMk xmlns:pc="http://schemas.microsoft.com/office/powerpoint/2013/main/command"/>
      <pc:sldMk xmlns:pc="http://schemas.microsoft.com/office/powerpoint/2013/main/command" cId="153585123" sldId="314"/>
      <ac:spMk id="89" creationId="{00000000-0000-0000-0000-000000000000}"/>
      <ac:txMk cp="258">
        <ac:context len="438" hash="449963752"/>
      </ac:txMk>
    </ac:txMkLst>
    <p188:pos x="3200400" y="1197142"/>
    <p188:txBody>
      <a:bodyPr/>
      <a:lstStyle/>
      <a:p>
        <a:r>
          <a:rPr lang="en-US"/>
          <a:t>For your consideration -- I like to frame the discussion about retaliation in the following way: (I'm spit-balling)"The law protects tenants who complaint about repairs and harassment for up to one year. Therefore, if you want to avail yourself of the protects against retaliation, then it is important for you to file a case or make a complaint to a government agency, or otherwise speak up about how the landlord is treating you." </a:t>
        </a:r>
      </a:p>
    </p188:txBody>
  </p188:cm>
</p188:cmLst>
</file>

<file path=ppt/comments/modernComment_13B_7A070D6A.xml><?xml version="1.0" encoding="utf-8"?>
<p188:cmLst xmlns:a="http://schemas.openxmlformats.org/drawingml/2006/main" xmlns:r="http://schemas.openxmlformats.org/officeDocument/2006/relationships" xmlns:p188="http://schemas.microsoft.com/office/powerpoint/2018/8/main">
  <p188:cm id="{7CC5EF9E-D7FE-42B6-8CA4-2704E59173B2}" authorId="{86703463-4F42-B500-076D-258E187969EE}" status="resolved" created="2024-04-26T00:36:12.383" complete="100000">
    <ac:txMkLst xmlns:ac="http://schemas.microsoft.com/office/drawing/2013/main/command">
      <pc:docMk xmlns:pc="http://schemas.microsoft.com/office/powerpoint/2013/main/command"/>
      <pc:sldMk xmlns:pc="http://schemas.microsoft.com/office/powerpoint/2013/main/command" cId="2047282538" sldId="315"/>
      <ac:spMk id="7" creationId="{C4E34F0A-930C-F649-958A-C55366BB65E3}"/>
      <ac:txMk cp="45" len="15">
        <ac:context len="70" hash="2883519122"/>
      </ac:txMk>
    </ac:txMkLst>
    <p188:pos x="1425132" y="737886"/>
    <p188:txBody>
      <a:bodyPr/>
      <a:lstStyle/>
      <a:p>
        <a:r>
          <a:rPr lang="en-US"/>
          <a:t>would put this on same line with a dash</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etcouncilonhousing.org/help-answer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justfix.org/en/" TargetMode="External"/><Relationship Id="rId5" Type="http://schemas.openxmlformats.org/officeDocument/2006/relationships/hyperlink" Target="https://www.righttocounselnyc.org/" TargetMode="External"/><Relationship Id="rId4" Type="http://schemas.openxmlformats.org/officeDocument/2006/relationships/hyperlink" Target="https://assets.nationbuilder.com/righttocounselnyc/pages/1342/attachments/original/1664821814/Right_to_Counsel_-_Tenant_Self_Defense_Resource_Guide_-_FINAL.docx_%281%29.pdf?166482181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5d84ab0f99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5d84ab0f99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Ryan</a:t>
            </a:r>
            <a:endParaRPr/>
          </a:p>
        </p:txBody>
      </p:sp>
    </p:spTree>
    <p:extLst>
      <p:ext uri="{BB962C8B-B14F-4D97-AF65-F5344CB8AC3E}">
        <p14:creationId xmlns:p14="http://schemas.microsoft.com/office/powerpoint/2010/main" val="223212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94BAA0EB-FCEE-98C7-0812-3C7E9AF7B648}"/>
            </a:ext>
          </a:extLst>
        </p:cNvPr>
        <p:cNvGrpSpPr/>
        <p:nvPr/>
      </p:nvGrpSpPr>
      <p:grpSpPr>
        <a:xfrm>
          <a:off x="0" y="0"/>
          <a:ext cx="0" cy="0"/>
          <a:chOff x="0" y="0"/>
          <a:chExt cx="0" cy="0"/>
        </a:xfrm>
      </p:grpSpPr>
      <p:sp>
        <p:nvSpPr>
          <p:cNvPr id="102" name="Google Shape;102;g15d84ab0f99_0_14:notes">
            <a:extLst>
              <a:ext uri="{FF2B5EF4-FFF2-40B4-BE49-F238E27FC236}">
                <a16:creationId xmlns:a16="http://schemas.microsoft.com/office/drawing/2014/main" id="{F65BECCA-BFFA-5072-261B-DB5E6C4C9C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5d84ab0f99_0_14:notes">
            <a:extLst>
              <a:ext uri="{FF2B5EF4-FFF2-40B4-BE49-F238E27FC236}">
                <a16:creationId xmlns:a16="http://schemas.microsoft.com/office/drawing/2014/main" id="{FCD08152-6FCD-B99C-54A9-16D3A6EE45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extLst>
      <p:ext uri="{BB962C8B-B14F-4D97-AF65-F5344CB8AC3E}">
        <p14:creationId xmlns:p14="http://schemas.microsoft.com/office/powerpoint/2010/main" val="3483823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5d84ab0f9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5d84ab0f9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extLst>
      <p:ext uri="{BB962C8B-B14F-4D97-AF65-F5344CB8AC3E}">
        <p14:creationId xmlns:p14="http://schemas.microsoft.com/office/powerpoint/2010/main" val="327396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5d84ab0f9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5d84ab0f9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extLst>
      <p:ext uri="{BB962C8B-B14F-4D97-AF65-F5344CB8AC3E}">
        <p14:creationId xmlns:p14="http://schemas.microsoft.com/office/powerpoint/2010/main" val="287938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A5F994E6-5448-A2ED-4975-F2DAC058F20B}"/>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4652A0B8-2EFF-F00C-4890-F2A17C727E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98CE24C6-5857-C469-BC60-6F92753751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extLst>
      <p:ext uri="{BB962C8B-B14F-4D97-AF65-F5344CB8AC3E}">
        <p14:creationId xmlns:p14="http://schemas.microsoft.com/office/powerpoint/2010/main" val="176169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5d84ab0f99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5d84ab0f99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Ryan</a:t>
            </a:r>
            <a:endParaRPr/>
          </a:p>
        </p:txBody>
      </p:sp>
    </p:spTree>
    <p:extLst>
      <p:ext uri="{BB962C8B-B14F-4D97-AF65-F5344CB8AC3E}">
        <p14:creationId xmlns:p14="http://schemas.microsoft.com/office/powerpoint/2010/main" val="2269356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5d84ab0f9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5d84ab0f9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5d84ab0f9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5d84ab0f9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d84ab0f9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5d84ab0f9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5d84ab0f99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5d84ab0f99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8884E537-3BB2-0258-1487-490A8C1B6EFC}"/>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F5A93E3B-5A41-5641-34D1-049F2753BD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BE210906-7CA7-AE86-0177-2D4F2A8EA2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extLst>
      <p:ext uri="{BB962C8B-B14F-4D97-AF65-F5344CB8AC3E}">
        <p14:creationId xmlns:p14="http://schemas.microsoft.com/office/powerpoint/2010/main" val="2796106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5d84ab0f99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5d84ab0f99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Ryan</a:t>
            </a:r>
            <a:endParaRPr/>
          </a:p>
        </p:txBody>
      </p:sp>
    </p:spTree>
    <p:extLst>
      <p:ext uri="{BB962C8B-B14F-4D97-AF65-F5344CB8AC3E}">
        <p14:creationId xmlns:p14="http://schemas.microsoft.com/office/powerpoint/2010/main" val="975535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5efcdbc03f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5efcdbc03f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https://housingcourtanswers.org/</a:t>
            </a:r>
            <a:endParaRPr/>
          </a:p>
          <a:p>
            <a:pPr marL="0" lvl="0" indent="0" algn="l" rtl="0">
              <a:spcBef>
                <a:spcPts val="0"/>
              </a:spcBef>
              <a:spcAft>
                <a:spcPts val="0"/>
              </a:spcAft>
              <a:buNone/>
            </a:pPr>
            <a:r>
              <a:rPr lang="en" u="sng">
                <a:solidFill>
                  <a:schemeClr val="hlink"/>
                </a:solidFill>
                <a:hlinkClick r:id="rId3"/>
              </a:rPr>
              <a:t>https://www.metcouncilonhousing.org/help-answers/</a:t>
            </a:r>
            <a:endParaRPr/>
          </a:p>
          <a:p>
            <a:pPr marL="0" lvl="0" indent="0" algn="l" rtl="0">
              <a:spcBef>
                <a:spcPts val="0"/>
              </a:spcBef>
              <a:spcAft>
                <a:spcPts val="0"/>
              </a:spcAft>
              <a:buNone/>
            </a:pPr>
            <a:r>
              <a:rPr lang="en" u="sng">
                <a:solidFill>
                  <a:schemeClr val="hlink"/>
                </a:solidFill>
                <a:hlinkClick r:id="rId4"/>
              </a:rPr>
              <a:t>https://assets.nationbuilder.com/righttocounselnyc/pages/1342/attachments/original/1664821814/Right_to_Counsel_-_Tenant_Self_Defense_Resource_Guide_-_FINAL.docx_%281%29.pdf?1664821814</a:t>
            </a:r>
            <a:r>
              <a:rPr lang="en"/>
              <a:t> </a:t>
            </a:r>
            <a:endParaRPr/>
          </a:p>
          <a:p>
            <a:pPr marL="0" lvl="0" indent="0" algn="l" rtl="0">
              <a:spcBef>
                <a:spcPts val="0"/>
              </a:spcBef>
              <a:spcAft>
                <a:spcPts val="0"/>
              </a:spcAft>
              <a:buNone/>
            </a:pPr>
            <a:r>
              <a:rPr lang="en" u="sng">
                <a:solidFill>
                  <a:schemeClr val="hlink"/>
                </a:solidFill>
                <a:hlinkClick r:id="rId5"/>
              </a:rPr>
              <a:t>https://www.righttocounselnyc.org/</a:t>
            </a:r>
            <a:r>
              <a:rPr lang="en"/>
              <a:t> </a:t>
            </a:r>
            <a:endParaRPr/>
          </a:p>
          <a:p>
            <a:pPr marL="0" lvl="0" indent="0" algn="l" rtl="0">
              <a:spcBef>
                <a:spcPts val="0"/>
              </a:spcBef>
              <a:spcAft>
                <a:spcPts val="0"/>
              </a:spcAft>
              <a:buNone/>
            </a:pPr>
            <a:r>
              <a:rPr lang="en" u="sng">
                <a:solidFill>
                  <a:schemeClr val="hlink"/>
                </a:solidFill>
                <a:hlinkClick r:id="rId6"/>
              </a:rPr>
              <a:t>https://www.justfix.org/en/</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5d84ab0f9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5d84ab0f9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Ryan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A5F994E6-5448-A2ED-4975-F2DAC058F20B}"/>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4652A0B8-2EFF-F00C-4890-F2A17C727E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98CE24C6-5857-C469-BC60-6F92753751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extLst>
      <p:ext uri="{BB962C8B-B14F-4D97-AF65-F5344CB8AC3E}">
        <p14:creationId xmlns:p14="http://schemas.microsoft.com/office/powerpoint/2010/main" val="1896376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94BAA0EB-FCEE-98C7-0812-3C7E9AF7B648}"/>
            </a:ext>
          </a:extLst>
        </p:cNvPr>
        <p:cNvGrpSpPr/>
        <p:nvPr/>
      </p:nvGrpSpPr>
      <p:grpSpPr>
        <a:xfrm>
          <a:off x="0" y="0"/>
          <a:ext cx="0" cy="0"/>
          <a:chOff x="0" y="0"/>
          <a:chExt cx="0" cy="0"/>
        </a:xfrm>
      </p:grpSpPr>
      <p:sp>
        <p:nvSpPr>
          <p:cNvPr id="102" name="Google Shape;102;g15d84ab0f99_0_14:notes">
            <a:extLst>
              <a:ext uri="{FF2B5EF4-FFF2-40B4-BE49-F238E27FC236}">
                <a16:creationId xmlns:a16="http://schemas.microsoft.com/office/drawing/2014/main" id="{F65BECCA-BFFA-5072-261B-DB5E6C4C9C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5d84ab0f99_0_14:notes">
            <a:extLst>
              <a:ext uri="{FF2B5EF4-FFF2-40B4-BE49-F238E27FC236}">
                <a16:creationId xmlns:a16="http://schemas.microsoft.com/office/drawing/2014/main" id="{FCD08152-6FCD-B99C-54A9-16D3A6EE45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extLst>
      <p:ext uri="{BB962C8B-B14F-4D97-AF65-F5344CB8AC3E}">
        <p14:creationId xmlns:p14="http://schemas.microsoft.com/office/powerpoint/2010/main" val="51193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94BAA0EB-FCEE-98C7-0812-3C7E9AF7B648}"/>
            </a:ext>
          </a:extLst>
        </p:cNvPr>
        <p:cNvGrpSpPr/>
        <p:nvPr/>
      </p:nvGrpSpPr>
      <p:grpSpPr>
        <a:xfrm>
          <a:off x="0" y="0"/>
          <a:ext cx="0" cy="0"/>
          <a:chOff x="0" y="0"/>
          <a:chExt cx="0" cy="0"/>
        </a:xfrm>
      </p:grpSpPr>
      <p:sp>
        <p:nvSpPr>
          <p:cNvPr id="102" name="Google Shape;102;g15d84ab0f99_0_14:notes">
            <a:extLst>
              <a:ext uri="{FF2B5EF4-FFF2-40B4-BE49-F238E27FC236}">
                <a16:creationId xmlns:a16="http://schemas.microsoft.com/office/drawing/2014/main" id="{F65BECCA-BFFA-5072-261B-DB5E6C4C9C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5d84ab0f99_0_14:notes">
            <a:extLst>
              <a:ext uri="{FF2B5EF4-FFF2-40B4-BE49-F238E27FC236}">
                <a16:creationId xmlns:a16="http://schemas.microsoft.com/office/drawing/2014/main" id="{FCD08152-6FCD-B99C-54A9-16D3A6EE45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extLst>
      <p:ext uri="{BB962C8B-B14F-4D97-AF65-F5344CB8AC3E}">
        <p14:creationId xmlns:p14="http://schemas.microsoft.com/office/powerpoint/2010/main" val="1041203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94BAA0EB-FCEE-98C7-0812-3C7E9AF7B648}"/>
            </a:ext>
          </a:extLst>
        </p:cNvPr>
        <p:cNvGrpSpPr/>
        <p:nvPr/>
      </p:nvGrpSpPr>
      <p:grpSpPr>
        <a:xfrm>
          <a:off x="0" y="0"/>
          <a:ext cx="0" cy="0"/>
          <a:chOff x="0" y="0"/>
          <a:chExt cx="0" cy="0"/>
        </a:xfrm>
      </p:grpSpPr>
      <p:sp>
        <p:nvSpPr>
          <p:cNvPr id="102" name="Google Shape;102;g15d84ab0f99_0_14:notes">
            <a:extLst>
              <a:ext uri="{FF2B5EF4-FFF2-40B4-BE49-F238E27FC236}">
                <a16:creationId xmlns:a16="http://schemas.microsoft.com/office/drawing/2014/main" id="{F65BECCA-BFFA-5072-261B-DB5E6C4C9C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5d84ab0f99_0_14:notes">
            <a:extLst>
              <a:ext uri="{FF2B5EF4-FFF2-40B4-BE49-F238E27FC236}">
                <a16:creationId xmlns:a16="http://schemas.microsoft.com/office/drawing/2014/main" id="{FCD08152-6FCD-B99C-54A9-16D3A6EE45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extLst>
      <p:ext uri="{BB962C8B-B14F-4D97-AF65-F5344CB8AC3E}">
        <p14:creationId xmlns:p14="http://schemas.microsoft.com/office/powerpoint/2010/main" val="322518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94BAA0EB-FCEE-98C7-0812-3C7E9AF7B648}"/>
            </a:ext>
          </a:extLst>
        </p:cNvPr>
        <p:cNvGrpSpPr/>
        <p:nvPr/>
      </p:nvGrpSpPr>
      <p:grpSpPr>
        <a:xfrm>
          <a:off x="0" y="0"/>
          <a:ext cx="0" cy="0"/>
          <a:chOff x="0" y="0"/>
          <a:chExt cx="0" cy="0"/>
        </a:xfrm>
      </p:grpSpPr>
      <p:sp>
        <p:nvSpPr>
          <p:cNvPr id="102" name="Google Shape;102;g15d84ab0f99_0_14:notes">
            <a:extLst>
              <a:ext uri="{FF2B5EF4-FFF2-40B4-BE49-F238E27FC236}">
                <a16:creationId xmlns:a16="http://schemas.microsoft.com/office/drawing/2014/main" id="{F65BECCA-BFFA-5072-261B-DB5E6C4C9C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5d84ab0f99_0_14:notes">
            <a:extLst>
              <a:ext uri="{FF2B5EF4-FFF2-40B4-BE49-F238E27FC236}">
                <a16:creationId xmlns:a16="http://schemas.microsoft.com/office/drawing/2014/main" id="{FCD08152-6FCD-B99C-54A9-16D3A6EE45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extLst>
      <p:ext uri="{BB962C8B-B14F-4D97-AF65-F5344CB8AC3E}">
        <p14:creationId xmlns:p14="http://schemas.microsoft.com/office/powerpoint/2010/main" val="1723181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A5F994E6-5448-A2ED-4975-F2DAC058F20B}"/>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4652A0B8-2EFF-F00C-4890-F2A17C727E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98CE24C6-5857-C469-BC60-6F92753751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Cora</a:t>
            </a:r>
            <a:endParaRPr/>
          </a:p>
        </p:txBody>
      </p:sp>
    </p:spTree>
    <p:extLst>
      <p:ext uri="{BB962C8B-B14F-4D97-AF65-F5344CB8AC3E}">
        <p14:creationId xmlns:p14="http://schemas.microsoft.com/office/powerpoint/2010/main" val="200010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19CC-71B1-7F22-178B-392512E5E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EF0BDA-4DFC-462C-5442-7506ACE700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0996C-85D0-9542-C019-A991DAD338E3}"/>
              </a:ext>
            </a:extLst>
          </p:cNvPr>
          <p:cNvSpPr>
            <a:spLocks noGrp="1"/>
          </p:cNvSpPr>
          <p:nvPr>
            <p:ph type="dt" sz="half" idx="10"/>
          </p:nvPr>
        </p:nvSpPr>
        <p:spPr/>
        <p:txBody>
          <a:bodyPr/>
          <a:lstStyle/>
          <a:p>
            <a:fld id="{B96CA26B-1677-3344-A5D2-465941C59F64}" type="datetimeFigureOut">
              <a:rPr lang="en-US" smtClean="0"/>
              <a:t>4/25/2024</a:t>
            </a:fld>
            <a:endParaRPr lang="en-US"/>
          </a:p>
        </p:txBody>
      </p:sp>
      <p:sp>
        <p:nvSpPr>
          <p:cNvPr id="5" name="Footer Placeholder 4">
            <a:extLst>
              <a:ext uri="{FF2B5EF4-FFF2-40B4-BE49-F238E27FC236}">
                <a16:creationId xmlns:a16="http://schemas.microsoft.com/office/drawing/2014/main" id="{82C268E8-418D-E9FA-E2C4-55DB528FD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AB868-B3F7-6719-CE2C-B10798F38D1B}"/>
              </a:ext>
            </a:extLst>
          </p:cNvPr>
          <p:cNvSpPr>
            <a:spLocks noGrp="1"/>
          </p:cNvSpPr>
          <p:nvPr>
            <p:ph type="sldNum" sz="quarter" idx="12"/>
          </p:nvPr>
        </p:nvSpPr>
        <p:spPr/>
        <p:txBody>
          <a:bodyPr/>
          <a:lstStyle/>
          <a:p>
            <a:fld id="{A7928EFB-6BB2-2443-B578-A305A0031588}" type="slidenum">
              <a:rPr lang="en-US" smtClean="0"/>
              <a:t>‹#›</a:t>
            </a:fld>
            <a:endParaRPr lang="en-US"/>
          </a:p>
        </p:txBody>
      </p:sp>
    </p:spTree>
    <p:extLst>
      <p:ext uri="{BB962C8B-B14F-4D97-AF65-F5344CB8AC3E}">
        <p14:creationId xmlns:p14="http://schemas.microsoft.com/office/powerpoint/2010/main" val="121702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33_E494130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35_C16DA96E.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microsoft.com/office/2018/10/relationships/comments" Target="../comments/modernComment_134_A1B52B9F.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38_672D2DCF.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microsoft.com/office/2018/10/relationships/comments" Target="../comments/modernComment_13A_92785E3.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36_5C9FE3A5.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37_D5BAFC03.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hcr.ny.gov/system/files/documents/2023/11/fact-sheet-17-11-2023.pdf" TargetMode="External"/><Relationship Id="rId3" Type="http://schemas.openxmlformats.org/officeDocument/2006/relationships/image" Target="../media/image11.png"/><Relationship Id="rId7" Type="http://schemas.openxmlformats.org/officeDocument/2006/relationships/hyperlink" Target="http://www.metcouncilonhousing.org/help-answers/hp-actions-for-repairs-and-service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whoownswhat.nyc" TargetMode="External"/><Relationship Id="rId5" Type="http://schemas.openxmlformats.org/officeDocument/2006/relationships/hyperlink" Target="https://hpdonline.nyc.gov/hpdonline/"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2F_C2FE9156.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130_976A13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31_9440021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3B_7A070D6A.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hcr.ny.gov/system/files/documents/2021/10/ra-60h-10-2021-fillable.pdf"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9" name="Google Shape;59;p13"/>
          <p:cNvPicPr preferRelativeResize="0"/>
          <p:nvPr/>
        </p:nvPicPr>
        <p:blipFill rotWithShape="1">
          <a:blip r:embed="rId3">
            <a:alphaModFix/>
          </a:blip>
          <a:srcRect l="11381" t="24655" r="4136" b="13623"/>
          <a:stretch/>
        </p:blipFill>
        <p:spPr>
          <a:xfrm>
            <a:off x="1235" y="-204754"/>
            <a:ext cx="9156808" cy="5357354"/>
          </a:xfrm>
          <a:prstGeom prst="rect">
            <a:avLst/>
          </a:prstGeom>
          <a:noFill/>
          <a:ln>
            <a:noFill/>
          </a:ln>
        </p:spPr>
      </p:pic>
      <p:sp>
        <p:nvSpPr>
          <p:cNvPr id="65" name="Google Shape;65;p13"/>
          <p:cNvSpPr txBox="1"/>
          <p:nvPr/>
        </p:nvSpPr>
        <p:spPr>
          <a:xfrm>
            <a:off x="4648200" y="2466575"/>
            <a:ext cx="2980200" cy="1108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n" sz="2000">
                <a:solidFill>
                  <a:schemeClr val="dk1"/>
                </a:solidFill>
                <a:latin typeface="Century Schoolbook"/>
                <a:ea typeface="Century Schoolbook"/>
                <a:cs typeface="Century Schoolbook"/>
                <a:sym typeface="Century Schoolbook"/>
              </a:rPr>
              <a:t>October 6, 2022</a:t>
            </a:r>
            <a:endParaRPr sz="2000">
              <a:solidFill>
                <a:schemeClr val="dk1"/>
              </a:solidFill>
              <a:latin typeface="Century Schoolbook"/>
              <a:ea typeface="Century Schoolbook"/>
              <a:cs typeface="Century Schoolbook"/>
              <a:sym typeface="Century Schoolbook"/>
            </a:endParaRPr>
          </a:p>
          <a:p>
            <a:pPr marL="0" lvl="0" indent="0" algn="r" rtl="0">
              <a:spcBef>
                <a:spcPts val="0"/>
              </a:spcBef>
              <a:spcAft>
                <a:spcPts val="0"/>
              </a:spcAft>
              <a:buClr>
                <a:schemeClr val="dk1"/>
              </a:buClr>
              <a:buSzPts val="1100"/>
              <a:buFont typeface="Arial"/>
              <a:buNone/>
            </a:pPr>
            <a:r>
              <a:rPr lang="en" sz="2000" i="1">
                <a:solidFill>
                  <a:schemeClr val="dk1"/>
                </a:solidFill>
                <a:latin typeface="Century Schoolbook"/>
                <a:ea typeface="Century Schoolbook"/>
                <a:cs typeface="Century Schoolbook"/>
                <a:sym typeface="Century Schoolbook"/>
              </a:rPr>
              <a:t>with </a:t>
            </a:r>
            <a:r>
              <a:rPr lang="en" sz="2000">
                <a:solidFill>
                  <a:schemeClr val="dk1"/>
                </a:solidFill>
                <a:latin typeface="Century Schoolbook"/>
                <a:ea typeface="Century Schoolbook"/>
                <a:cs typeface="Century Schoolbook"/>
                <a:sym typeface="Century Schoolbook"/>
              </a:rPr>
              <a:t>Gale Brewer, District 6</a:t>
            </a:r>
            <a:endParaRPr/>
          </a:p>
        </p:txBody>
      </p:sp>
      <p:sp>
        <p:nvSpPr>
          <p:cNvPr id="4" name="Google Shape;62;p13">
            <a:extLst>
              <a:ext uri="{FF2B5EF4-FFF2-40B4-BE49-F238E27FC236}">
                <a16:creationId xmlns:a16="http://schemas.microsoft.com/office/drawing/2014/main" id="{0182EABF-1BCA-AA70-D24C-6CC79F5478AC}"/>
              </a:ext>
            </a:extLst>
          </p:cNvPr>
          <p:cNvSpPr/>
          <p:nvPr/>
        </p:nvSpPr>
        <p:spPr>
          <a:xfrm>
            <a:off x="1446333" y="2991288"/>
            <a:ext cx="5650632" cy="871833"/>
          </a:xfrm>
          <a:prstGeom prst="rect">
            <a:avLst/>
          </a:prstGeom>
          <a:solidFill>
            <a:schemeClr val="lt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50" b="1" i="1">
              <a:latin typeface="Century Schoolbook"/>
              <a:cs typeface="Segoe UI"/>
            </a:endParaRPr>
          </a:p>
        </p:txBody>
      </p:sp>
      <p:sp>
        <p:nvSpPr>
          <p:cNvPr id="5" name="Google Shape;71;p14">
            <a:extLst>
              <a:ext uri="{FF2B5EF4-FFF2-40B4-BE49-F238E27FC236}">
                <a16:creationId xmlns:a16="http://schemas.microsoft.com/office/drawing/2014/main" id="{7BD05252-CC9F-D457-4829-02277D76EFC5}"/>
              </a:ext>
            </a:extLst>
          </p:cNvPr>
          <p:cNvSpPr txBox="1">
            <a:spLocks noGrp="1"/>
          </p:cNvSpPr>
          <p:nvPr/>
        </p:nvSpPr>
        <p:spPr>
          <a:xfrm>
            <a:off x="1447643" y="713178"/>
            <a:ext cx="6310616" cy="2288801"/>
          </a:xfrm>
          <a:prstGeom prst="rect">
            <a:avLst/>
          </a:prstGeom>
          <a:solidFill>
            <a:schemeClr val="tx1"/>
          </a:solidFill>
        </p:spPr>
        <p:txBody>
          <a:bodyPr spcFirstLastPara="1" vert="horz" wrap="square" lIns="121900" tIns="121900" rIns="121900" bIns="121900" rtlCol="0" anchor="ctr" anchorCtr="0">
            <a:normAutofit fontScale="70000" lnSpcReduction="20000"/>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lang="en" sz="6600" b="1">
              <a:solidFill>
                <a:schemeClr val="bg1"/>
              </a:solidFill>
              <a:latin typeface="Roboto Condensed"/>
              <a:ea typeface="Roboto Condensed"/>
              <a:cs typeface="Roboto Condensed"/>
            </a:endParaRPr>
          </a:p>
          <a:p>
            <a:r>
              <a:rPr lang="en" sz="6600" b="1">
                <a:solidFill>
                  <a:schemeClr val="bg1"/>
                </a:solidFill>
                <a:latin typeface="Roboto Condensed"/>
                <a:ea typeface="Roboto Condensed"/>
              </a:rPr>
              <a:t>HARASSMENT BY LANDLORDS</a:t>
            </a:r>
            <a:endParaRPr lang="en" sz="6600" b="1">
              <a:solidFill>
                <a:schemeClr val="bg1"/>
              </a:solidFill>
              <a:latin typeface="Roboto Condensed"/>
              <a:ea typeface="Roboto Condensed"/>
              <a:cs typeface="Roboto Condensed"/>
            </a:endParaRPr>
          </a:p>
          <a:p>
            <a:br>
              <a:rPr lang="en" sz="3200" b="1" i="1">
                <a:latin typeface="Century Schoolbook"/>
                <a:ea typeface="Roboto Condensed"/>
                <a:cs typeface="Roboto Condensed"/>
              </a:rPr>
            </a:br>
            <a:endParaRPr lang="en" sz="3200" b="1" i="1">
              <a:solidFill>
                <a:schemeClr val="bg1"/>
              </a:solidFill>
              <a:latin typeface="Century Schoolbook"/>
              <a:ea typeface="Roboto Condensed"/>
              <a:cs typeface="Roboto Condensed"/>
            </a:endParaRPr>
          </a:p>
        </p:txBody>
      </p:sp>
      <p:sp>
        <p:nvSpPr>
          <p:cNvPr id="6" name="Rectangle 5">
            <a:extLst>
              <a:ext uri="{FF2B5EF4-FFF2-40B4-BE49-F238E27FC236}">
                <a16:creationId xmlns:a16="http://schemas.microsoft.com/office/drawing/2014/main" id="{1A49EAF9-27F0-85DC-AFA2-F21255709269}"/>
              </a:ext>
            </a:extLst>
          </p:cNvPr>
          <p:cNvSpPr/>
          <p:nvPr/>
        </p:nvSpPr>
        <p:spPr>
          <a:xfrm>
            <a:off x="4427853" y="3001979"/>
            <a:ext cx="3329024" cy="869197"/>
          </a:xfrm>
          <a:prstGeom prst="rect">
            <a:avLst/>
          </a:prstGeom>
          <a:solidFill>
            <a:srgbClr val="329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8">
            <a:extLst>
              <a:ext uri="{FF2B5EF4-FFF2-40B4-BE49-F238E27FC236}">
                <a16:creationId xmlns:a16="http://schemas.microsoft.com/office/drawing/2014/main" id="{4E4D1A07-DA0E-E46F-15DB-25BE817D43DC}"/>
              </a:ext>
            </a:extLst>
          </p:cNvPr>
          <p:cNvSpPr txBox="1"/>
          <p:nvPr/>
        </p:nvSpPr>
        <p:spPr>
          <a:xfrm>
            <a:off x="4341593" y="3140305"/>
            <a:ext cx="3364333"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a:solidFill>
                  <a:schemeClr val="bg1"/>
                </a:solidFill>
                <a:latin typeface="Century Schoolbook"/>
              </a:rPr>
              <a:t>April 26, 2024</a:t>
            </a:r>
            <a:endParaRPr lang="en-US" sz="1600">
              <a:solidFill>
                <a:schemeClr val="bg1"/>
              </a:solidFill>
              <a:cs typeface="Arial"/>
            </a:endParaRPr>
          </a:p>
          <a:p>
            <a:pPr algn="r"/>
            <a:r>
              <a:rPr lang="en-US" sz="1600" b="1" i="1">
                <a:solidFill>
                  <a:schemeClr val="bg1"/>
                </a:solidFill>
                <a:latin typeface="Century Schoolbook"/>
              </a:rPr>
              <a:t>with </a:t>
            </a:r>
            <a:r>
              <a:rPr lang="en-US" sz="1600" b="1">
                <a:solidFill>
                  <a:schemeClr val="bg1"/>
                </a:solidFill>
                <a:latin typeface="Century Schoolbook"/>
              </a:rPr>
              <a:t>Housing Court Answers</a:t>
            </a:r>
            <a:endParaRPr lang="en-US" sz="1600">
              <a:solidFill>
                <a:schemeClr val="bg1"/>
              </a:solidFill>
              <a:ea typeface="Calibri"/>
              <a:cs typeface="Calibri"/>
            </a:endParaRPr>
          </a:p>
        </p:txBody>
      </p:sp>
      <p:pic>
        <p:nvPicPr>
          <p:cNvPr id="8" name="Picture 7" descr="A black text on a white background&#10;&#10;Description automatically generated">
            <a:extLst>
              <a:ext uri="{FF2B5EF4-FFF2-40B4-BE49-F238E27FC236}">
                <a16:creationId xmlns:a16="http://schemas.microsoft.com/office/drawing/2014/main" id="{67E6047E-E61C-EFE9-8242-C55192E5C126}"/>
              </a:ext>
            </a:extLst>
          </p:cNvPr>
          <p:cNvPicPr>
            <a:picLocks noChangeAspect="1"/>
          </p:cNvPicPr>
          <p:nvPr/>
        </p:nvPicPr>
        <p:blipFill>
          <a:blip r:embed="rId4"/>
          <a:stretch>
            <a:fillRect/>
          </a:stretch>
        </p:blipFill>
        <p:spPr>
          <a:xfrm>
            <a:off x="1652126" y="3163376"/>
            <a:ext cx="2383094" cy="540467"/>
          </a:xfrm>
          <a:prstGeom prst="rect">
            <a:avLst/>
          </a:prstGeom>
        </p:spPr>
      </p:pic>
      <p:sp>
        <p:nvSpPr>
          <p:cNvPr id="9" name="TextBox 1">
            <a:extLst>
              <a:ext uri="{FF2B5EF4-FFF2-40B4-BE49-F238E27FC236}">
                <a16:creationId xmlns:a16="http://schemas.microsoft.com/office/drawing/2014/main" id="{0251E269-6246-9163-8302-80D3C7C3DB1E}"/>
              </a:ext>
            </a:extLst>
          </p:cNvPr>
          <p:cNvSpPr txBox="1"/>
          <p:nvPr/>
        </p:nvSpPr>
        <p:spPr>
          <a:xfrm>
            <a:off x="1640298" y="2468296"/>
            <a:ext cx="5865432"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 sz="2000" b="1" i="1">
                <a:solidFill>
                  <a:srgbClr val="D685BC"/>
                </a:solidFill>
                <a:latin typeface="Century Schoolbook"/>
              </a:rPr>
              <a:t>Cora Metrick-Chen</a:t>
            </a:r>
            <a:endParaRPr lang="en-US" sz="2000">
              <a:solidFill>
                <a:srgbClr val="D685BC"/>
              </a:solidFill>
              <a:ea typeface="Calibri" panose="020F0502020204030204"/>
              <a:cs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cell phone with a chat bubble&#10;&#10;Description automatically generated">
            <a:extLst>
              <a:ext uri="{FF2B5EF4-FFF2-40B4-BE49-F238E27FC236}">
                <a16:creationId xmlns:a16="http://schemas.microsoft.com/office/drawing/2014/main" id="{7DEF5189-E88F-B08B-0FBE-038A27DC121B}"/>
              </a:ext>
            </a:extLst>
          </p:cNvPr>
          <p:cNvPicPr>
            <a:picLocks noChangeAspect="1"/>
          </p:cNvPicPr>
          <p:nvPr/>
        </p:nvPicPr>
        <p:blipFill rotWithShape="1">
          <a:blip r:embed="rId3"/>
          <a:srcRect t="-880" r="447" b="29243"/>
          <a:stretch/>
        </p:blipFill>
        <p:spPr>
          <a:xfrm>
            <a:off x="283285" y="98341"/>
            <a:ext cx="3436974" cy="5027167"/>
          </a:xfrm>
          <a:prstGeom prst="rect">
            <a:avLst/>
          </a:prstGeom>
        </p:spPr>
      </p:pic>
      <p:sp>
        <p:nvSpPr>
          <p:cNvPr id="2" name="Title 1">
            <a:extLst>
              <a:ext uri="{FF2B5EF4-FFF2-40B4-BE49-F238E27FC236}">
                <a16:creationId xmlns:a16="http://schemas.microsoft.com/office/drawing/2014/main" id="{53604E5C-A873-535B-24E0-F918AD703A01}"/>
              </a:ext>
            </a:extLst>
          </p:cNvPr>
          <p:cNvSpPr>
            <a:spLocks noGrp="1"/>
          </p:cNvSpPr>
          <p:nvPr>
            <p:ph type="title"/>
          </p:nvPr>
        </p:nvSpPr>
        <p:spPr>
          <a:xfrm>
            <a:off x="644097" y="2251836"/>
            <a:ext cx="3607981" cy="2541062"/>
          </a:xfrm>
          <a:prstGeom prst="wedgeRoundRectCallout">
            <a:avLst/>
          </a:prstGeom>
          <a:solidFill>
            <a:srgbClr val="D685BC"/>
          </a:solidFill>
        </p:spPr>
        <p:txBody>
          <a:bodyPr spcFirstLastPara="1" wrap="square" lIns="91425" tIns="91425" rIns="91425" bIns="91425"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a:solidFill>
                  <a:schemeClr val="bg1"/>
                </a:solidFill>
                <a:latin typeface="Roboto Condensed"/>
                <a:ea typeface="Roboto Condensed"/>
                <a:cs typeface="Roboto Condensed"/>
              </a:rPr>
              <a:t>WHAT COMMON BEHAVIORS ARE GOING TO BE HARDER TO PROVE ARE HARASSMENT?</a:t>
            </a:r>
          </a:p>
        </p:txBody>
      </p:sp>
      <p:sp>
        <p:nvSpPr>
          <p:cNvPr id="16" name="Content Placeholder 2">
            <a:extLst>
              <a:ext uri="{FF2B5EF4-FFF2-40B4-BE49-F238E27FC236}">
                <a16:creationId xmlns:a16="http://schemas.microsoft.com/office/drawing/2014/main" id="{4EF26291-01B0-38D6-F20A-8A91B62DE345}"/>
              </a:ext>
            </a:extLst>
          </p:cNvPr>
          <p:cNvSpPr>
            <a:spLocks noGrp="1"/>
          </p:cNvSpPr>
          <p:nvPr>
            <p:ph idx="1"/>
          </p:nvPr>
        </p:nvSpPr>
        <p:spPr>
          <a:xfrm>
            <a:off x="4851457" y="636429"/>
            <a:ext cx="3632956" cy="3214605"/>
          </a:xfrm>
        </p:spPr>
        <p:txBody>
          <a:bodyPr vert="horz" lIns="68580" tIns="34290" rIns="68580" bIns="34290" rtlCol="0">
            <a:normAutofit fontScale="92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nSpc>
                <a:spcPct val="114999"/>
              </a:lnSpc>
              <a:buNone/>
            </a:pPr>
            <a:r>
              <a:rPr lang="en-US" sz="1600" b="1">
                <a:solidFill>
                  <a:schemeClr val="bg1"/>
                </a:solidFill>
                <a:latin typeface="Roboto Condensed"/>
                <a:ea typeface="+mn-lt"/>
                <a:cs typeface="+mn-lt"/>
              </a:rPr>
              <a:t>YOU MIGHT HAVE TO GET CREATIVE TO CONVINCE A JUDGE THE FOLLOWING COMMON LANDLORD BEHAVIORS ARE HARASSMENT: </a:t>
            </a:r>
            <a:endParaRPr lang="en-US">
              <a:solidFill>
                <a:schemeClr val="bg1"/>
              </a:solidFill>
              <a:cs typeface="Arial"/>
            </a:endParaRPr>
          </a:p>
          <a:p>
            <a:pPr indent="0">
              <a:lnSpc>
                <a:spcPct val="114999"/>
              </a:lnSpc>
              <a:buNone/>
            </a:pPr>
            <a:endParaRPr lang="en-US" sz="1600" b="1">
              <a:solidFill>
                <a:schemeClr val="bg1"/>
              </a:solidFill>
              <a:latin typeface="Roboto Condensed"/>
              <a:cs typeface="Arial"/>
            </a:endParaRPr>
          </a:p>
          <a:p>
            <a:pPr marL="285750" indent="-285750">
              <a:lnSpc>
                <a:spcPct val="114999"/>
              </a:lnSpc>
            </a:pPr>
            <a:r>
              <a:rPr lang="en-US" sz="1600">
                <a:solidFill>
                  <a:schemeClr val="bg1"/>
                </a:solidFill>
                <a:latin typeface="Century Schoolbook"/>
                <a:cs typeface="Arial"/>
              </a:rPr>
              <a:t>You and the landlord arguing (without threats)</a:t>
            </a:r>
            <a:endParaRPr lang="en-US">
              <a:solidFill>
                <a:schemeClr val="bg1"/>
              </a:solidFill>
            </a:endParaRPr>
          </a:p>
          <a:p>
            <a:pPr marL="285750" indent="-285750">
              <a:lnSpc>
                <a:spcPct val="114999"/>
              </a:lnSpc>
            </a:pPr>
            <a:r>
              <a:rPr lang="en-US" sz="1600">
                <a:solidFill>
                  <a:schemeClr val="bg1"/>
                </a:solidFill>
                <a:latin typeface="Century Schoolbook"/>
                <a:cs typeface="Arial"/>
              </a:rPr>
              <a:t>The landlord using swear words </a:t>
            </a:r>
          </a:p>
          <a:p>
            <a:pPr marL="285750" indent="-285750">
              <a:lnSpc>
                <a:spcPct val="114999"/>
              </a:lnSpc>
            </a:pPr>
            <a:r>
              <a:rPr lang="en-US" sz="1600">
                <a:solidFill>
                  <a:schemeClr val="bg1"/>
                </a:solidFill>
                <a:latin typeface="Century Schoolbook"/>
                <a:cs typeface="Arial"/>
              </a:rPr>
              <a:t>The landlord being rude or disrespectful</a:t>
            </a:r>
          </a:p>
          <a:p>
            <a:pPr marL="285750" indent="-285750">
              <a:lnSpc>
                <a:spcPct val="114999"/>
              </a:lnSpc>
            </a:pPr>
            <a:r>
              <a:rPr lang="en-US" sz="1600">
                <a:solidFill>
                  <a:schemeClr val="bg1"/>
                </a:solidFill>
                <a:latin typeface="Century Schoolbook"/>
                <a:cs typeface="Arial"/>
              </a:rPr>
              <a:t>The landlord insulting you </a:t>
            </a:r>
          </a:p>
          <a:p>
            <a:pPr marL="285750" indent="-285750">
              <a:lnSpc>
                <a:spcPct val="114999"/>
              </a:lnSpc>
            </a:pPr>
            <a:r>
              <a:rPr lang="en-US" sz="1600">
                <a:solidFill>
                  <a:schemeClr val="bg1"/>
                </a:solidFill>
                <a:latin typeface="Century Schoolbook"/>
                <a:cs typeface="Arial"/>
              </a:rPr>
              <a:t>The landlord sending you notice that you owe rent every month that you owe rent </a:t>
            </a:r>
          </a:p>
          <a:p>
            <a:pPr indent="0">
              <a:lnSpc>
                <a:spcPct val="114999"/>
              </a:lnSpc>
              <a:buNone/>
            </a:pPr>
            <a:endParaRPr lang="en-US" sz="1600">
              <a:solidFill>
                <a:schemeClr val="bg1"/>
              </a:solidFill>
              <a:latin typeface="Century Schoolbook"/>
              <a:cs typeface="Arial"/>
            </a:endParaRPr>
          </a:p>
          <a:p>
            <a:pPr marL="285750" indent="-285750">
              <a:lnSpc>
                <a:spcPct val="114999"/>
              </a:lnSpc>
            </a:pPr>
            <a:endParaRPr lang="en-US" sz="1600">
              <a:solidFill>
                <a:schemeClr val="bg1"/>
              </a:solidFill>
              <a:latin typeface="Century Schoolbook"/>
              <a:cs typeface="Arial"/>
            </a:endParaRPr>
          </a:p>
        </p:txBody>
      </p:sp>
      <p:sp>
        <p:nvSpPr>
          <p:cNvPr id="18" name="Google Shape;55;p13">
            <a:extLst>
              <a:ext uri="{FF2B5EF4-FFF2-40B4-BE49-F238E27FC236}">
                <a16:creationId xmlns:a16="http://schemas.microsoft.com/office/drawing/2014/main" id="{5880F16F-B968-BA7C-AD90-0B231B9E8B12}"/>
              </a:ext>
            </a:extLst>
          </p:cNvPr>
          <p:cNvSpPr/>
          <p:nvPr/>
        </p:nvSpPr>
        <p:spPr>
          <a:xfrm>
            <a:off x="4755696" y="412620"/>
            <a:ext cx="3537113" cy="75817"/>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20" name="Google Shape;55;p13">
            <a:extLst>
              <a:ext uri="{FF2B5EF4-FFF2-40B4-BE49-F238E27FC236}">
                <a16:creationId xmlns:a16="http://schemas.microsoft.com/office/drawing/2014/main" id="{1DC9AA5C-95DA-3074-5EA6-CCAB4A3D0F8B}"/>
              </a:ext>
            </a:extLst>
          </p:cNvPr>
          <p:cNvSpPr/>
          <p:nvPr/>
        </p:nvSpPr>
        <p:spPr>
          <a:xfrm>
            <a:off x="4755696" y="4250413"/>
            <a:ext cx="3537113" cy="75817"/>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pic>
        <p:nvPicPr>
          <p:cNvPr id="22" name="Google Shape;163;p24" descr="A black arrow pointing up&#10;&#10;Description automatically generated">
            <a:extLst>
              <a:ext uri="{FF2B5EF4-FFF2-40B4-BE49-F238E27FC236}">
                <a16:creationId xmlns:a16="http://schemas.microsoft.com/office/drawing/2014/main" id="{7D3C878A-B10B-A359-A94B-33C77F1F2C3B}"/>
              </a:ext>
            </a:extLst>
          </p:cNvPr>
          <p:cNvPicPr preferRelativeResize="0"/>
          <p:nvPr/>
        </p:nvPicPr>
        <p:blipFill rotWithShape="1">
          <a:blip r:embed="rId4">
            <a:alphaModFix/>
          </a:blip>
          <a:srcRect r="66346"/>
          <a:stretch/>
        </p:blipFill>
        <p:spPr>
          <a:xfrm>
            <a:off x="1539022" y="638539"/>
            <a:ext cx="983312" cy="647615"/>
          </a:xfrm>
          <a:prstGeom prst="rect">
            <a:avLst/>
          </a:prstGeom>
          <a:noFill/>
          <a:ln>
            <a:noFill/>
          </a:ln>
        </p:spPr>
      </p:pic>
    </p:spTree>
    <p:extLst>
      <p:ext uri="{BB962C8B-B14F-4D97-AF65-F5344CB8AC3E}">
        <p14:creationId xmlns:p14="http://schemas.microsoft.com/office/powerpoint/2010/main" val="383490944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8C19A61F-4EE6-F95D-74E4-E3B56C25DB75}"/>
            </a:ext>
          </a:extLst>
        </p:cNvPr>
        <p:cNvGrpSpPr/>
        <p:nvPr/>
      </p:nvGrpSpPr>
      <p:grpSpPr>
        <a:xfrm>
          <a:off x="0" y="0"/>
          <a:ext cx="0" cy="0"/>
          <a:chOff x="0" y="0"/>
          <a:chExt cx="0" cy="0"/>
        </a:xfrm>
      </p:grpSpPr>
      <p:pic>
        <p:nvPicPr>
          <p:cNvPr id="59" name="Google Shape;59;p13">
            <a:extLst>
              <a:ext uri="{FF2B5EF4-FFF2-40B4-BE49-F238E27FC236}">
                <a16:creationId xmlns:a16="http://schemas.microsoft.com/office/drawing/2014/main" id="{7D4F34ED-CA4B-0768-771E-018FDF98D49D}"/>
              </a:ext>
            </a:extLst>
          </p:cNvPr>
          <p:cNvPicPr preferRelativeResize="0"/>
          <p:nvPr/>
        </p:nvPicPr>
        <p:blipFill rotWithShape="1">
          <a:blip r:embed="rId3">
            <a:alphaModFix/>
          </a:blip>
          <a:srcRect t="24599" b="13530"/>
          <a:stretch/>
        </p:blipFill>
        <p:spPr>
          <a:xfrm>
            <a:off x="0" y="0"/>
            <a:ext cx="9144000" cy="5143500"/>
          </a:xfrm>
          <a:prstGeom prst="rect">
            <a:avLst/>
          </a:prstGeom>
          <a:noFill/>
          <a:ln>
            <a:noFill/>
          </a:ln>
        </p:spPr>
      </p:pic>
      <p:sp>
        <p:nvSpPr>
          <p:cNvPr id="62" name="Google Shape;62;p13">
            <a:extLst>
              <a:ext uri="{FF2B5EF4-FFF2-40B4-BE49-F238E27FC236}">
                <a16:creationId xmlns:a16="http://schemas.microsoft.com/office/drawing/2014/main" id="{8C22D9ED-5DEF-3DDA-54EB-F13B9EFC00AE}"/>
              </a:ext>
            </a:extLst>
          </p:cNvPr>
          <p:cNvSpPr/>
          <p:nvPr/>
        </p:nvSpPr>
        <p:spPr>
          <a:xfrm>
            <a:off x="4885600" y="1994375"/>
            <a:ext cx="2865300" cy="2052600"/>
          </a:xfrm>
          <a:prstGeom prst="rect">
            <a:avLst/>
          </a:prstGeom>
          <a:solidFill>
            <a:schemeClr val="lt1"/>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65" name="Google Shape;65;p13">
            <a:extLst>
              <a:ext uri="{FF2B5EF4-FFF2-40B4-BE49-F238E27FC236}">
                <a16:creationId xmlns:a16="http://schemas.microsoft.com/office/drawing/2014/main" id="{5D93CDBA-D340-A898-39A1-D1EE7721F668}"/>
              </a:ext>
            </a:extLst>
          </p:cNvPr>
          <p:cNvSpPr txBox="1"/>
          <p:nvPr/>
        </p:nvSpPr>
        <p:spPr>
          <a:xfrm>
            <a:off x="4648200" y="2466575"/>
            <a:ext cx="2980200" cy="1108110"/>
          </a:xfrm>
          <a:prstGeom prst="rect">
            <a:avLst/>
          </a:prstGeom>
          <a:noFill/>
          <a:ln>
            <a:noFill/>
          </a:ln>
        </p:spPr>
        <p:txBody>
          <a:bodyPr spcFirstLastPara="1" wrap="square" lIns="91425" tIns="91425" rIns="91425" bIns="91425" anchor="t"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buClr>
                <a:schemeClr val="dk1"/>
              </a:buClr>
              <a:buSzPts val="1100"/>
            </a:pPr>
            <a:r>
              <a:rPr lang="en" sz="2000">
                <a:solidFill>
                  <a:schemeClr val="dk1"/>
                </a:solidFill>
                <a:latin typeface="Century Schoolbook"/>
                <a:ea typeface="Century Schoolbook"/>
                <a:cs typeface="Century Schoolbook"/>
              </a:rPr>
              <a:t>June 7, 2023</a:t>
            </a:r>
          </a:p>
          <a:p>
            <a:pPr algn="r">
              <a:buClr>
                <a:schemeClr val="dk1"/>
              </a:buClr>
              <a:buSzPts val="1100"/>
            </a:pPr>
            <a:r>
              <a:rPr lang="en" sz="2000" i="1">
                <a:solidFill>
                  <a:schemeClr val="dk1"/>
                </a:solidFill>
                <a:latin typeface="Century Schoolbook"/>
                <a:ea typeface="Century Schoolbook"/>
                <a:cs typeface="Century Schoolbook"/>
                <a:sym typeface="Century Schoolbook"/>
              </a:rPr>
              <a:t>with </a:t>
            </a:r>
            <a:r>
              <a:rPr lang="en" sz="2000">
                <a:solidFill>
                  <a:schemeClr val="dk1"/>
                </a:solidFill>
                <a:latin typeface="Century Schoolbook"/>
                <a:ea typeface="Century Schoolbook"/>
                <a:cs typeface="Century Schoolbook"/>
                <a:sym typeface="Century Schoolbook"/>
              </a:rPr>
              <a:t>Gale Brewer, District 6</a:t>
            </a:r>
            <a:endParaRPr sz="1800">
              <a:solidFill>
                <a:schemeClr val="dk1"/>
              </a:solidFill>
            </a:endParaRPr>
          </a:p>
        </p:txBody>
      </p:sp>
      <p:sp>
        <p:nvSpPr>
          <p:cNvPr id="5" name="Rectangle 4">
            <a:extLst>
              <a:ext uri="{FF2B5EF4-FFF2-40B4-BE49-F238E27FC236}">
                <a16:creationId xmlns:a16="http://schemas.microsoft.com/office/drawing/2014/main" id="{EAAA247F-2E77-D5A4-98AB-AD11E414CC45}"/>
              </a:ext>
            </a:extLst>
          </p:cNvPr>
          <p:cNvSpPr/>
          <p:nvPr/>
        </p:nvSpPr>
        <p:spPr>
          <a:xfrm>
            <a:off x="555172" y="563336"/>
            <a:ext cx="8033657" cy="4155621"/>
          </a:xfrm>
          <a:prstGeom prst="rect">
            <a:avLst/>
          </a:prstGeom>
          <a:solidFill>
            <a:schemeClr val="tx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4" name="TextBox 3">
            <a:extLst>
              <a:ext uri="{FF2B5EF4-FFF2-40B4-BE49-F238E27FC236}">
                <a16:creationId xmlns:a16="http://schemas.microsoft.com/office/drawing/2014/main" id="{D41FA5AA-FDF6-8990-C63E-63984C54AF43}"/>
              </a:ext>
            </a:extLst>
          </p:cNvPr>
          <p:cNvSpPr txBox="1"/>
          <p:nvPr/>
        </p:nvSpPr>
        <p:spPr>
          <a:xfrm>
            <a:off x="2285999" y="1423068"/>
            <a:ext cx="4572000" cy="2123658"/>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514350" indent="-514350" algn="ctr">
              <a:buAutoNum type="romanUcPeriod"/>
            </a:pPr>
            <a:r>
              <a:rPr lang="en-US" sz="3300" b="1">
                <a:solidFill>
                  <a:srgbClr val="D685BC"/>
                </a:solidFill>
                <a:latin typeface="Century Schoolbook"/>
                <a:ea typeface="Roboto Condensed"/>
                <a:cs typeface="Roboto Condensed"/>
              </a:rPr>
              <a:t>II.</a:t>
            </a:r>
            <a:r>
              <a:rPr lang="en-US" sz="3300" b="1">
                <a:solidFill>
                  <a:schemeClr val="bg1"/>
                </a:solidFill>
                <a:latin typeface="Roboto Condensed"/>
                <a:ea typeface="Roboto Condensed"/>
                <a:cs typeface="Roboto Condensed"/>
              </a:rPr>
              <a:t> </a:t>
            </a:r>
          </a:p>
          <a:p>
            <a:pPr marL="514350" indent="-514350" algn="ctr">
              <a:buAutoNum type="romanUcPeriod"/>
            </a:pPr>
            <a:r>
              <a:rPr lang="en-US" sz="3300" b="1">
                <a:solidFill>
                  <a:schemeClr val="bg1"/>
                </a:solidFill>
                <a:latin typeface="Roboto Condensed"/>
                <a:ea typeface="Roboto Condensed"/>
                <a:cs typeface="Roboto Condensed"/>
              </a:rPr>
              <a:t>HARASSMENT LAWSUITS IN HOUSING COURT </a:t>
            </a:r>
          </a:p>
        </p:txBody>
      </p:sp>
    </p:spTree>
    <p:extLst>
      <p:ext uri="{BB962C8B-B14F-4D97-AF65-F5344CB8AC3E}">
        <p14:creationId xmlns:p14="http://schemas.microsoft.com/office/powerpoint/2010/main" val="214411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5" name="Picture 4" descr="A stone sculpture on a building&#10;&#10;Description automatically generated">
            <a:extLst>
              <a:ext uri="{FF2B5EF4-FFF2-40B4-BE49-F238E27FC236}">
                <a16:creationId xmlns:a16="http://schemas.microsoft.com/office/drawing/2014/main" id="{10CC1224-294A-CFE6-7964-C377F45BC4B6}"/>
              </a:ext>
            </a:extLst>
          </p:cNvPr>
          <p:cNvPicPr>
            <a:picLocks noChangeAspect="1"/>
          </p:cNvPicPr>
          <p:nvPr/>
        </p:nvPicPr>
        <p:blipFill rotWithShape="1">
          <a:blip r:embed="rId4"/>
          <a:srcRect l="-59" t="11040" r="25" b="-742"/>
          <a:stretch/>
        </p:blipFill>
        <p:spPr>
          <a:xfrm>
            <a:off x="2691" y="1229"/>
            <a:ext cx="9147090" cy="3903386"/>
          </a:xfrm>
          <a:prstGeom prst="rect">
            <a:avLst/>
          </a:prstGeom>
        </p:spPr>
      </p:pic>
      <p:sp>
        <p:nvSpPr>
          <p:cNvPr id="12" name="Isosceles Triangle 11">
            <a:extLst>
              <a:ext uri="{FF2B5EF4-FFF2-40B4-BE49-F238E27FC236}">
                <a16:creationId xmlns:a16="http://schemas.microsoft.com/office/drawing/2014/main" id="{9840DB50-5EF7-8BA0-DC7D-328DB9F2D4C1}"/>
              </a:ext>
            </a:extLst>
          </p:cNvPr>
          <p:cNvSpPr/>
          <p:nvPr/>
        </p:nvSpPr>
        <p:spPr>
          <a:xfrm rot="10500000">
            <a:off x="2946937" y="3631279"/>
            <a:ext cx="7853515" cy="3447434"/>
          </a:xfrm>
          <a:prstGeom prst="triangle">
            <a:avLst/>
          </a:prstGeom>
          <a:solidFill>
            <a:srgbClr val="FFFCE8"/>
          </a:solidFill>
          <a:ln>
            <a:solidFill>
              <a:srgbClr val="FFFC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CF4CFC5-CEE8-68BA-E731-7F1F57C7A0E1}"/>
              </a:ext>
            </a:extLst>
          </p:cNvPr>
          <p:cNvSpPr/>
          <p:nvPr/>
        </p:nvSpPr>
        <p:spPr>
          <a:xfrm rot="10500000">
            <a:off x="-2233433" y="3410053"/>
            <a:ext cx="7853515" cy="3447434"/>
          </a:xfrm>
          <a:prstGeom prst="triangle">
            <a:avLst/>
          </a:prstGeom>
          <a:solidFill>
            <a:srgbClr val="FFFCE8"/>
          </a:solidFill>
          <a:ln>
            <a:solidFill>
              <a:srgbClr val="FFFC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05;p18">
            <a:extLst>
              <a:ext uri="{FF2B5EF4-FFF2-40B4-BE49-F238E27FC236}">
                <a16:creationId xmlns:a16="http://schemas.microsoft.com/office/drawing/2014/main" id="{F0473CDF-9489-5026-D868-C49E3CEA3D76}"/>
              </a:ext>
            </a:extLst>
          </p:cNvPr>
          <p:cNvSpPr/>
          <p:nvPr/>
        </p:nvSpPr>
        <p:spPr>
          <a:xfrm>
            <a:off x="-1018" y="3788391"/>
            <a:ext cx="9131814" cy="1362435"/>
          </a:xfrm>
          <a:prstGeom prst="rect">
            <a:avLst/>
          </a:prstGeom>
          <a:solidFill>
            <a:srgbClr val="FFFCE8"/>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sp>
        <p:nvSpPr>
          <p:cNvPr id="166" name="Google Shape;166;p24"/>
          <p:cNvSpPr txBox="1"/>
          <p:nvPr/>
        </p:nvSpPr>
        <p:spPr>
          <a:xfrm>
            <a:off x="371529" y="3782615"/>
            <a:ext cx="3600303" cy="1140282"/>
          </a:xfrm>
          <a:prstGeom prst="rect">
            <a:avLst/>
          </a:prstGeom>
          <a:noFill/>
          <a:ln>
            <a:noFill/>
          </a:ln>
        </p:spPr>
        <p:txBody>
          <a:bodyPr spcFirstLastPara="1" wrap="square" lIns="91425" tIns="91425" rIns="91425" bIns="91425" anchor="t" anchorCtr="0">
            <a:spAutoFit/>
          </a:bodyPr>
          <a:lstStyle/>
          <a:p>
            <a:pPr>
              <a:lnSpc>
                <a:spcPct val="115000"/>
              </a:lnSpc>
            </a:pPr>
            <a:r>
              <a:rPr lang="en-US" sz="1800" b="1">
                <a:solidFill>
                  <a:schemeClr val="dk1"/>
                </a:solidFill>
                <a:latin typeface="Century Schoolbook"/>
                <a:ea typeface="Roboto Condensed"/>
                <a:cs typeface="Roboto Condensed"/>
              </a:rPr>
              <a:t>HP actions are good for</a:t>
            </a:r>
            <a:r>
              <a:rPr lang="en-US" sz="1800">
                <a:solidFill>
                  <a:schemeClr val="dk1"/>
                </a:solidFill>
                <a:latin typeface="Century Schoolbook"/>
                <a:ea typeface="Roboto Condensed"/>
                <a:cs typeface="Roboto Condensed"/>
              </a:rPr>
              <a:t>: </a:t>
            </a:r>
            <a:endParaRPr lang="en-US">
              <a:solidFill>
                <a:schemeClr val="dk1"/>
              </a:solidFill>
            </a:endParaRPr>
          </a:p>
          <a:p>
            <a:pPr>
              <a:lnSpc>
                <a:spcPct val="114999"/>
              </a:lnSpc>
            </a:pPr>
            <a:r>
              <a:rPr lang="en-US" sz="1800">
                <a:solidFill>
                  <a:schemeClr val="dk1"/>
                </a:solidFill>
                <a:latin typeface="Century Schoolbook"/>
                <a:ea typeface="Roboto Condensed"/>
                <a:cs typeface="Roboto Condensed"/>
              </a:rPr>
              <a:t>orders from a judge to stop the harassment. </a:t>
            </a:r>
            <a:endParaRPr lang="en-US">
              <a:solidFill>
                <a:schemeClr val="dk1"/>
              </a:solidFill>
            </a:endParaRPr>
          </a:p>
        </p:txBody>
      </p:sp>
      <p:sp>
        <p:nvSpPr>
          <p:cNvPr id="7" name="Google Shape;164;p24">
            <a:extLst>
              <a:ext uri="{FF2B5EF4-FFF2-40B4-BE49-F238E27FC236}">
                <a16:creationId xmlns:a16="http://schemas.microsoft.com/office/drawing/2014/main" id="{C933626F-7535-B3FE-8D2E-ABEC649AE3AF}"/>
              </a:ext>
            </a:extLst>
          </p:cNvPr>
          <p:cNvSpPr txBox="1">
            <a:spLocks/>
          </p:cNvSpPr>
          <p:nvPr/>
        </p:nvSpPr>
        <p:spPr>
          <a:xfrm>
            <a:off x="-2161" y="769134"/>
            <a:ext cx="4373787" cy="1196490"/>
          </a:xfrm>
          <a:prstGeom prst="rect">
            <a:avLst/>
          </a:prstGeom>
          <a:solidFill>
            <a:srgbClr val="D685BC"/>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 sz="3600" b="1" dirty="0">
                <a:solidFill>
                  <a:schemeClr val="lt1"/>
                </a:solidFill>
                <a:latin typeface="Roboto Condensed"/>
                <a:ea typeface="Roboto Condensed"/>
                <a:cs typeface="Roboto Condensed"/>
              </a:rPr>
              <a:t>HP ACTIONS FOR HARASSMENT</a:t>
            </a:r>
            <a:endParaRPr lang="en-US" sz="3600">
              <a:solidFill>
                <a:schemeClr val="lt1"/>
              </a:solidFill>
            </a:endParaRPr>
          </a:p>
        </p:txBody>
      </p:sp>
      <p:sp>
        <p:nvSpPr>
          <p:cNvPr id="10" name="TextBox 9">
            <a:extLst>
              <a:ext uri="{FF2B5EF4-FFF2-40B4-BE49-F238E27FC236}">
                <a16:creationId xmlns:a16="http://schemas.microsoft.com/office/drawing/2014/main" id="{EE10F33A-0183-5554-902E-21A204108D77}"/>
              </a:ext>
            </a:extLst>
          </p:cNvPr>
          <p:cNvSpPr txBox="1"/>
          <p:nvPr/>
        </p:nvSpPr>
        <p:spPr>
          <a:xfrm>
            <a:off x="4758199" y="4029997"/>
            <a:ext cx="436552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latin typeface="Century Schoolbook"/>
                <a:cs typeface="Segoe UI"/>
              </a:rPr>
              <a:t>HP actions aren't as good for</a:t>
            </a:r>
            <a:r>
              <a:rPr lang="en-US" sz="1800">
                <a:latin typeface="Century Schoolbook"/>
                <a:cs typeface="Segoe UI"/>
              </a:rPr>
              <a:t>: ​</a:t>
            </a:r>
          </a:p>
          <a:p>
            <a:r>
              <a:rPr lang="en-US" sz="1800">
                <a:latin typeface="Century Schoolbook"/>
                <a:cs typeface="Segoe UI"/>
              </a:rPr>
              <a:t>compensation, especially for damaged or destroyed personal belongings. ​</a:t>
            </a:r>
          </a:p>
        </p:txBody>
      </p:sp>
      <p:sp>
        <p:nvSpPr>
          <p:cNvPr id="14" name="Google Shape;55;p13">
            <a:extLst>
              <a:ext uri="{FF2B5EF4-FFF2-40B4-BE49-F238E27FC236}">
                <a16:creationId xmlns:a16="http://schemas.microsoft.com/office/drawing/2014/main" id="{AFC4BFA0-A6B7-72E3-77FC-CFA8189CA53B}"/>
              </a:ext>
            </a:extLst>
          </p:cNvPr>
          <p:cNvSpPr/>
          <p:nvPr/>
        </p:nvSpPr>
        <p:spPr>
          <a:xfrm rot="-2940000" flipV="1">
            <a:off x="3771878" y="4419432"/>
            <a:ext cx="1149719" cy="53232"/>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15" name="Google Shape;55;p13">
            <a:extLst>
              <a:ext uri="{FF2B5EF4-FFF2-40B4-BE49-F238E27FC236}">
                <a16:creationId xmlns:a16="http://schemas.microsoft.com/office/drawing/2014/main" id="{38B6AB18-9AE3-964D-4F70-1A83EF8789FD}"/>
              </a:ext>
            </a:extLst>
          </p:cNvPr>
          <p:cNvSpPr/>
          <p:nvPr/>
        </p:nvSpPr>
        <p:spPr>
          <a:xfrm rot="-2940000" flipV="1">
            <a:off x="3596740" y="4327253"/>
            <a:ext cx="1149719" cy="53232"/>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Tree>
    <p:extLst>
      <p:ext uri="{BB962C8B-B14F-4D97-AF65-F5344CB8AC3E}">
        <p14:creationId xmlns:p14="http://schemas.microsoft.com/office/powerpoint/2010/main" val="324518948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344F95E2-756A-8D09-9802-175C9AE4A340}"/>
            </a:ext>
          </a:extLst>
        </p:cNvPr>
        <p:cNvGrpSpPr/>
        <p:nvPr/>
      </p:nvGrpSpPr>
      <p:grpSpPr>
        <a:xfrm>
          <a:off x="0" y="0"/>
          <a:ext cx="0" cy="0"/>
          <a:chOff x="0" y="0"/>
          <a:chExt cx="0" cy="0"/>
        </a:xfrm>
      </p:grpSpPr>
      <p:sp>
        <p:nvSpPr>
          <p:cNvPr id="9" name="Google Shape;72;p14">
            <a:extLst>
              <a:ext uri="{FF2B5EF4-FFF2-40B4-BE49-F238E27FC236}">
                <a16:creationId xmlns:a16="http://schemas.microsoft.com/office/drawing/2014/main" id="{11B19F6E-A227-F755-0DB2-836D63CCA9F2}"/>
              </a:ext>
            </a:extLst>
          </p:cNvPr>
          <p:cNvSpPr txBox="1">
            <a:spLocks noGrp="1"/>
          </p:cNvSpPr>
          <p:nvPr>
            <p:ph type="body" idx="1"/>
          </p:nvPr>
        </p:nvSpPr>
        <p:spPr>
          <a:xfrm>
            <a:off x="2147979" y="175839"/>
            <a:ext cx="6904104" cy="4853109"/>
          </a:xfrm>
          <a:prstGeom prst="rect">
            <a:avLst/>
          </a:prstGeom>
        </p:spPr>
        <p:txBody>
          <a:bodyPr spcFirstLastPara="1" wrap="square" lIns="91425" tIns="91425" rIns="91425" bIns="91425" anchor="t" anchorCtr="0">
            <a:normAutofit fontScale="85000" lnSpcReduction="10000"/>
          </a:bodyPr>
          <a:lstStyle/>
          <a:p>
            <a:pPr marL="285750" indent="-285750"/>
            <a:r>
              <a:rPr lang="en" b="1" dirty="0">
                <a:solidFill>
                  <a:schemeClr val="dk1"/>
                </a:solidFill>
                <a:highlight>
                  <a:srgbClr val="FFD966"/>
                </a:highlight>
                <a:latin typeface="Century Schoolbook"/>
                <a:ea typeface="Century Schoolbook"/>
                <a:cs typeface="Century Schoolbook"/>
              </a:rPr>
              <a:t>An injunction</a:t>
            </a:r>
          </a:p>
          <a:p>
            <a:pPr marL="0" indent="0">
              <a:lnSpc>
                <a:spcPct val="114999"/>
              </a:lnSpc>
              <a:buNone/>
            </a:pPr>
            <a:r>
              <a:rPr lang="en" b="1" dirty="0">
                <a:solidFill>
                  <a:schemeClr val="dk1"/>
                </a:solidFill>
                <a:latin typeface="Century Schoolbook"/>
                <a:ea typeface="Century Schoolbook"/>
                <a:cs typeface="Century Schoolbook"/>
              </a:rPr>
              <a:t> - </a:t>
            </a:r>
            <a:r>
              <a:rPr lang="en" dirty="0">
                <a:solidFill>
                  <a:schemeClr val="dk1"/>
                </a:solidFill>
                <a:latin typeface="Century Schoolbook"/>
                <a:ea typeface="Century Schoolbook"/>
                <a:cs typeface="Century Schoolbook"/>
              </a:rPr>
              <a:t>An order from a judge telling the landlord to cease the </a:t>
            </a:r>
          </a:p>
          <a:p>
            <a:pPr marL="0" indent="0">
              <a:lnSpc>
                <a:spcPct val="114999"/>
              </a:lnSpc>
              <a:buNone/>
            </a:pPr>
            <a:r>
              <a:rPr lang="en" dirty="0">
                <a:solidFill>
                  <a:schemeClr val="dk1"/>
                </a:solidFill>
                <a:latin typeface="Century Schoolbook"/>
                <a:ea typeface="Century Schoolbook"/>
                <a:cs typeface="Century Schoolbook"/>
              </a:rPr>
              <a:t>      harassing behavior </a:t>
            </a:r>
          </a:p>
          <a:p>
            <a:pPr marL="0" indent="0">
              <a:lnSpc>
                <a:spcPct val="114999"/>
              </a:lnSpc>
              <a:buNone/>
            </a:pPr>
            <a:r>
              <a:rPr lang="en" b="1" dirty="0">
                <a:solidFill>
                  <a:schemeClr val="dk1"/>
                </a:solidFill>
                <a:latin typeface="Century Schoolbook"/>
                <a:ea typeface="Century Schoolbook"/>
                <a:cs typeface="Century Schoolbook"/>
              </a:rPr>
              <a:t> - </a:t>
            </a:r>
            <a:r>
              <a:rPr lang="en" dirty="0">
                <a:solidFill>
                  <a:schemeClr val="dk1"/>
                </a:solidFill>
                <a:latin typeface="Century Schoolbook"/>
                <a:ea typeface="Century Schoolbook"/>
                <a:cs typeface="Century Schoolbook"/>
              </a:rPr>
              <a:t>Also called "injunctive relief" </a:t>
            </a:r>
          </a:p>
          <a:p>
            <a:pPr marL="0" indent="0">
              <a:lnSpc>
                <a:spcPct val="114999"/>
              </a:lnSpc>
              <a:buNone/>
            </a:pPr>
            <a:r>
              <a:rPr lang="en" b="1" dirty="0">
                <a:solidFill>
                  <a:schemeClr val="dk1"/>
                </a:solidFill>
                <a:latin typeface="Century Schoolbook"/>
                <a:ea typeface="Century Schoolbook"/>
                <a:cs typeface="Century Schoolbook"/>
              </a:rPr>
              <a:t>  </a:t>
            </a:r>
            <a:endParaRPr lang="en" dirty="0">
              <a:solidFill>
                <a:schemeClr val="dk1"/>
              </a:solidFill>
              <a:latin typeface="Century Schoolbook"/>
              <a:ea typeface="Century Schoolbook"/>
              <a:cs typeface="Century Schoolbook"/>
            </a:endParaRPr>
          </a:p>
          <a:p>
            <a:pPr marL="285750" indent="-285750">
              <a:lnSpc>
                <a:spcPct val="114999"/>
              </a:lnSpc>
            </a:pPr>
            <a:r>
              <a:rPr lang="en" b="1" dirty="0">
                <a:solidFill>
                  <a:schemeClr val="dk1"/>
                </a:solidFill>
                <a:highlight>
                  <a:srgbClr val="FFD966"/>
                </a:highlight>
                <a:latin typeface="Century Schoolbook"/>
              </a:rPr>
              <a:t>Civil penalties </a:t>
            </a:r>
            <a:endParaRPr lang="en" dirty="0">
              <a:solidFill>
                <a:schemeClr val="dk1"/>
              </a:solidFill>
            </a:endParaRPr>
          </a:p>
          <a:p>
            <a:pPr marL="0" indent="0">
              <a:lnSpc>
                <a:spcPct val="114999"/>
              </a:lnSpc>
              <a:buNone/>
            </a:pPr>
            <a:r>
              <a:rPr lang="en" b="1" dirty="0">
                <a:solidFill>
                  <a:schemeClr val="dk1"/>
                </a:solidFill>
                <a:latin typeface="Century Schoolbook"/>
                <a:ea typeface="Century Schoolbook"/>
                <a:cs typeface="Century Schoolbook"/>
              </a:rPr>
              <a:t> - </a:t>
            </a:r>
            <a:r>
              <a:rPr lang="en" dirty="0">
                <a:solidFill>
                  <a:schemeClr val="dk1"/>
                </a:solidFill>
                <a:latin typeface="Century Schoolbook"/>
                <a:ea typeface="Century Schoolbook"/>
                <a:cs typeface="Century Schoolbook"/>
              </a:rPr>
              <a:t>The landlord might have to pay penalties to the city of </a:t>
            </a:r>
            <a:endParaRPr lang="en" dirty="0">
              <a:solidFill>
                <a:schemeClr val="dk1"/>
              </a:solidFill>
              <a:ea typeface="Century Schoolbook"/>
            </a:endParaRPr>
          </a:p>
          <a:p>
            <a:pPr marL="0" indent="0">
              <a:lnSpc>
                <a:spcPct val="114999"/>
              </a:lnSpc>
              <a:buNone/>
            </a:pPr>
            <a:r>
              <a:rPr lang="en" dirty="0">
                <a:solidFill>
                  <a:schemeClr val="dk1"/>
                </a:solidFill>
                <a:latin typeface="Century Schoolbook"/>
                <a:ea typeface="Century Schoolbook"/>
                <a:cs typeface="Century Schoolbook"/>
              </a:rPr>
              <a:t>      $2,000 to $10,000 per apartment </a:t>
            </a:r>
            <a:endParaRPr lang="en" dirty="0">
              <a:solidFill>
                <a:schemeClr val="dk1"/>
              </a:solidFill>
              <a:ea typeface="Century Schoolbook"/>
            </a:endParaRPr>
          </a:p>
          <a:p>
            <a:pPr marL="0" indent="0">
              <a:lnSpc>
                <a:spcPct val="114999"/>
              </a:lnSpc>
              <a:buNone/>
            </a:pPr>
            <a:r>
              <a:rPr lang="en" b="1" dirty="0">
                <a:solidFill>
                  <a:schemeClr val="dk1"/>
                </a:solidFill>
                <a:latin typeface="Century Schoolbook"/>
                <a:ea typeface="Century Schoolbook"/>
                <a:cs typeface="Century Schoolbook"/>
              </a:rPr>
              <a:t> - </a:t>
            </a:r>
            <a:r>
              <a:rPr lang="en" dirty="0">
                <a:solidFill>
                  <a:schemeClr val="dk1"/>
                </a:solidFill>
                <a:latin typeface="Century Schoolbook"/>
                <a:ea typeface="Century Schoolbook"/>
                <a:cs typeface="Century Schoolbook"/>
              </a:rPr>
              <a:t>If harassment has been found in the building in the </a:t>
            </a:r>
            <a:endParaRPr lang="en">
              <a:solidFill>
                <a:schemeClr val="dk1"/>
              </a:solidFill>
              <a:ea typeface="Century Schoolbook"/>
            </a:endParaRPr>
          </a:p>
          <a:p>
            <a:pPr marL="0" indent="0">
              <a:lnSpc>
                <a:spcPct val="114999"/>
              </a:lnSpc>
              <a:buNone/>
            </a:pPr>
            <a:r>
              <a:rPr lang="en" dirty="0">
                <a:solidFill>
                  <a:schemeClr val="dk1"/>
                </a:solidFill>
                <a:latin typeface="Century Schoolbook"/>
                <a:ea typeface="Century Schoolbook"/>
                <a:cs typeface="Century Schoolbook"/>
              </a:rPr>
              <a:t>      previous 5 years, then $4k-$10k per apt.</a:t>
            </a:r>
            <a:endParaRPr lang="en" dirty="0">
              <a:solidFill>
                <a:schemeClr val="dk1"/>
              </a:solidFill>
              <a:ea typeface="Century Schoolbook"/>
            </a:endParaRPr>
          </a:p>
          <a:p>
            <a:pPr marL="0" indent="0">
              <a:lnSpc>
                <a:spcPct val="114999"/>
              </a:lnSpc>
              <a:buNone/>
            </a:pPr>
            <a:endParaRPr lang="en" dirty="0">
              <a:solidFill>
                <a:schemeClr val="dk1"/>
              </a:solidFill>
              <a:latin typeface="Century Schoolbook"/>
            </a:endParaRPr>
          </a:p>
          <a:p>
            <a:pPr marL="285750" indent="-285750">
              <a:lnSpc>
                <a:spcPct val="114999"/>
              </a:lnSpc>
            </a:pPr>
            <a:r>
              <a:rPr lang="en" b="1" dirty="0">
                <a:solidFill>
                  <a:schemeClr val="dk1"/>
                </a:solidFill>
                <a:highlight>
                  <a:srgbClr val="FFD966"/>
                </a:highlight>
                <a:latin typeface="Century Schoolbook"/>
              </a:rPr>
              <a:t>Compensatory damages or $1,000.00, plus attorneys' fees</a:t>
            </a:r>
          </a:p>
          <a:p>
            <a:pPr marL="0" indent="0">
              <a:lnSpc>
                <a:spcPct val="114999"/>
              </a:lnSpc>
              <a:buNone/>
            </a:pPr>
            <a:r>
              <a:rPr lang="en" dirty="0">
                <a:solidFill>
                  <a:schemeClr val="dk1"/>
                </a:solidFill>
                <a:latin typeface="Century Schoolbook"/>
              </a:rPr>
              <a:t>   </a:t>
            </a:r>
          </a:p>
          <a:p>
            <a:pPr marL="285750" indent="-285750">
              <a:lnSpc>
                <a:spcPct val="114999"/>
              </a:lnSpc>
            </a:pPr>
            <a:r>
              <a:rPr lang="en" b="1" dirty="0">
                <a:solidFill>
                  <a:schemeClr val="dk1"/>
                </a:solidFill>
                <a:latin typeface="Century Schoolbook"/>
                <a:ea typeface="Century Schoolbook"/>
                <a:cs typeface="Century Schoolbook"/>
              </a:rPr>
              <a:t>Possibly: </a:t>
            </a:r>
            <a:r>
              <a:rPr lang="en" b="1" dirty="0">
                <a:solidFill>
                  <a:schemeClr val="dk1"/>
                </a:solidFill>
                <a:highlight>
                  <a:srgbClr val="FFD966"/>
                </a:highlight>
                <a:latin typeface="Century Schoolbook"/>
                <a:ea typeface="Century Schoolbook"/>
                <a:cs typeface="Century Schoolbook"/>
              </a:rPr>
              <a:t>punitive damages</a:t>
            </a:r>
            <a:endParaRPr lang="en">
              <a:solidFill>
                <a:schemeClr val="dk1"/>
              </a:solidFill>
              <a:highlight>
                <a:srgbClr val="FFD966"/>
              </a:highlight>
              <a:latin typeface="Century Schoolbook"/>
              <a:ea typeface="Century Schoolbook"/>
              <a:cs typeface="Century Schoolbook"/>
            </a:endParaRPr>
          </a:p>
          <a:p>
            <a:pPr marL="0" indent="0">
              <a:lnSpc>
                <a:spcPct val="114999"/>
              </a:lnSpc>
              <a:buNone/>
            </a:pPr>
            <a:endParaRPr lang="en" dirty="0">
              <a:solidFill>
                <a:schemeClr val="dk1"/>
              </a:solidFill>
              <a:latin typeface="Century Schoolbook"/>
              <a:ea typeface="Century Schoolbook"/>
              <a:cs typeface="Century Schoolbook"/>
            </a:endParaRPr>
          </a:p>
          <a:p>
            <a:pPr marL="0" indent="0">
              <a:lnSpc>
                <a:spcPct val="114999"/>
              </a:lnSpc>
              <a:buNone/>
            </a:pPr>
            <a:r>
              <a:rPr lang="en" b="1" dirty="0">
                <a:solidFill>
                  <a:schemeClr val="dk1"/>
                </a:solidFill>
                <a:highlight>
                  <a:srgbClr val="D685BC"/>
                </a:highlight>
                <a:latin typeface="Roboto Condensed"/>
                <a:ea typeface="Century Schoolbook"/>
                <a:cs typeface="Century Schoolbook"/>
              </a:rPr>
              <a:t>IF THE LANDLORD VIOLATES THE INJUNCTION: </a:t>
            </a:r>
          </a:p>
          <a:p>
            <a:pPr marL="0" indent="0">
              <a:lnSpc>
                <a:spcPct val="114999"/>
              </a:lnSpc>
              <a:buNone/>
            </a:pPr>
            <a:r>
              <a:rPr lang="en" b="1" dirty="0">
                <a:solidFill>
                  <a:schemeClr val="dk1"/>
                </a:solidFill>
                <a:latin typeface="Century Schoolbook"/>
              </a:rPr>
              <a:t> - </a:t>
            </a:r>
            <a:r>
              <a:rPr lang="en" dirty="0">
                <a:solidFill>
                  <a:schemeClr val="dk1"/>
                </a:solidFill>
                <a:latin typeface="Century Schoolbook"/>
              </a:rPr>
              <a:t>Actual damages (but you waive your right to sue for them), OR</a:t>
            </a:r>
          </a:p>
          <a:p>
            <a:pPr marL="0" indent="0">
              <a:lnSpc>
                <a:spcPct val="114999"/>
              </a:lnSpc>
              <a:buNone/>
            </a:pPr>
            <a:r>
              <a:rPr lang="en" b="1" dirty="0">
                <a:solidFill>
                  <a:schemeClr val="dk1"/>
                </a:solidFill>
                <a:latin typeface="Century Schoolbook"/>
              </a:rPr>
              <a:t> - </a:t>
            </a:r>
            <a:r>
              <a:rPr lang="en" dirty="0">
                <a:solidFill>
                  <a:schemeClr val="dk1"/>
                </a:solidFill>
                <a:latin typeface="Century Schoolbook"/>
              </a:rPr>
              <a:t>The costs and expenses caused by the violation of the order, plus $250</a:t>
            </a:r>
          </a:p>
          <a:p>
            <a:pPr marL="0" indent="0">
              <a:lnSpc>
                <a:spcPct val="114999"/>
              </a:lnSpc>
              <a:buNone/>
            </a:pPr>
            <a:r>
              <a:rPr lang="en" b="1" dirty="0">
                <a:solidFill>
                  <a:schemeClr val="dk1"/>
                </a:solidFill>
                <a:latin typeface="Century Schoolbook"/>
              </a:rPr>
              <a:t> - </a:t>
            </a:r>
            <a:r>
              <a:rPr lang="en" dirty="0">
                <a:solidFill>
                  <a:schemeClr val="dk1"/>
                </a:solidFill>
                <a:latin typeface="Century Schoolbook"/>
              </a:rPr>
              <a:t>Possibly: punitive damages</a:t>
            </a:r>
            <a:endParaRPr lang="en" i="1" dirty="0">
              <a:solidFill>
                <a:schemeClr val="dk1"/>
              </a:solidFill>
              <a:latin typeface="Century Schoolbook"/>
            </a:endParaRPr>
          </a:p>
        </p:txBody>
      </p:sp>
      <p:sp>
        <p:nvSpPr>
          <p:cNvPr id="11" name="Google Shape;87;p16">
            <a:extLst>
              <a:ext uri="{FF2B5EF4-FFF2-40B4-BE49-F238E27FC236}">
                <a16:creationId xmlns:a16="http://schemas.microsoft.com/office/drawing/2014/main" id="{76F3A53F-FD2C-025A-B319-2B1F4042112B}"/>
              </a:ext>
            </a:extLst>
          </p:cNvPr>
          <p:cNvSpPr/>
          <p:nvPr/>
        </p:nvSpPr>
        <p:spPr>
          <a:xfrm>
            <a:off x="-61875" y="-100"/>
            <a:ext cx="20775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a:extLst>
              <a:ext uri="{FF2B5EF4-FFF2-40B4-BE49-F238E27FC236}">
                <a16:creationId xmlns:a16="http://schemas.microsoft.com/office/drawing/2014/main" id="{1086D826-F6E3-A3BD-46FB-5397EEA5570F}"/>
              </a:ext>
            </a:extLst>
          </p:cNvPr>
          <p:cNvSpPr txBox="1">
            <a:spLocks noGrp="1"/>
          </p:cNvSpPr>
          <p:nvPr>
            <p:ph type="title"/>
          </p:nvPr>
        </p:nvSpPr>
        <p:spPr>
          <a:xfrm>
            <a:off x="-58808" y="1815259"/>
            <a:ext cx="2222215" cy="1786663"/>
          </a:xfrm>
          <a:prstGeom prst="rect">
            <a:avLst/>
          </a:prstGeom>
        </p:spPr>
        <p:txBody>
          <a:bodyPr spcFirstLastPara="1" wrap="square" lIns="91425" tIns="91425" rIns="91425" bIns="91425" anchor="t"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 sz="2000" b="1">
                <a:solidFill>
                  <a:srgbClr val="6AC5EA"/>
                </a:solidFill>
                <a:latin typeface="Roboto Condensed"/>
                <a:ea typeface="Roboto Condensed"/>
                <a:cs typeface="Roboto Condensed"/>
              </a:rPr>
              <a:t>WHAT CAN YOU GET OUT OF AN HP ACTION FOR HARASSMENT?  </a:t>
            </a:r>
          </a:p>
        </p:txBody>
      </p:sp>
    </p:spTree>
    <p:extLst>
      <p:ext uri="{BB962C8B-B14F-4D97-AF65-F5344CB8AC3E}">
        <p14:creationId xmlns:p14="http://schemas.microsoft.com/office/powerpoint/2010/main" val="2713004959"/>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p:nvPr/>
        </p:nvSpPr>
        <p:spPr>
          <a:xfrm>
            <a:off x="2040083" y="-9786"/>
            <a:ext cx="7114448" cy="5153186"/>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a:spLocks noGrp="1"/>
          </p:cNvSpPr>
          <p:nvPr>
            <p:ph type="body" idx="1"/>
          </p:nvPr>
        </p:nvSpPr>
        <p:spPr>
          <a:xfrm>
            <a:off x="2366550" y="761556"/>
            <a:ext cx="6467507" cy="3756199"/>
          </a:xfrm>
          <a:prstGeom prst="rect">
            <a:avLst/>
          </a:prstGeom>
        </p:spPr>
        <p:txBody>
          <a:bodyPr spcFirstLastPara="1" wrap="square" lIns="91425" tIns="91425" rIns="91425" bIns="91425" anchor="t" anchorCtr="0">
            <a:normAutofit/>
          </a:bodyPr>
          <a:lstStyle/>
          <a:p>
            <a:pPr marL="0" indent="0">
              <a:buNone/>
            </a:pPr>
            <a:endParaRPr lang="en" sz="2000" b="1">
              <a:solidFill>
                <a:srgbClr val="FFD966"/>
              </a:solidFill>
              <a:latin typeface="Roboto Condensed"/>
              <a:ea typeface="Roboto Condensed"/>
              <a:cs typeface="Roboto Condensed"/>
            </a:endParaRPr>
          </a:p>
          <a:p>
            <a:pPr marL="285750" indent="-285750">
              <a:lnSpc>
                <a:spcPct val="114999"/>
              </a:lnSpc>
            </a:pPr>
            <a:r>
              <a:rPr lang="en" sz="1700">
                <a:solidFill>
                  <a:schemeClr val="bg1"/>
                </a:solidFill>
                <a:latin typeface="Century Schoolbook"/>
                <a:ea typeface="Roboto Condensed"/>
                <a:cs typeface="Roboto Condensed"/>
              </a:rPr>
              <a:t>If the harassment that occurred clearly falls into one of the types outlined in the slides before</a:t>
            </a:r>
            <a:endParaRPr lang="en" sz="1700">
              <a:solidFill>
                <a:schemeClr val="bg1"/>
              </a:solidFill>
            </a:endParaRPr>
          </a:p>
          <a:p>
            <a:pPr marL="285750" indent="-285750">
              <a:lnSpc>
                <a:spcPct val="114999"/>
              </a:lnSpc>
            </a:pPr>
            <a:r>
              <a:rPr lang="en" sz="1700">
                <a:solidFill>
                  <a:schemeClr val="bg1"/>
                </a:solidFill>
                <a:latin typeface="Century Schoolbook"/>
                <a:ea typeface="Roboto Condensed"/>
                <a:cs typeface="Roboto Condensed"/>
              </a:rPr>
              <a:t>Living in a building with three or more units</a:t>
            </a:r>
            <a:endParaRPr lang="en" sz="1700">
              <a:solidFill>
                <a:schemeClr val="bg1"/>
              </a:solidFill>
            </a:endParaRPr>
          </a:p>
          <a:p>
            <a:pPr marL="285750" indent="-285750">
              <a:lnSpc>
                <a:spcPct val="114999"/>
              </a:lnSpc>
            </a:pPr>
            <a:r>
              <a:rPr lang="en" sz="1700">
                <a:solidFill>
                  <a:schemeClr val="bg1"/>
                </a:solidFill>
                <a:latin typeface="Century Schoolbook"/>
                <a:ea typeface="Roboto Condensed"/>
                <a:cs typeface="Roboto Condensed"/>
              </a:rPr>
              <a:t>If you are willing to testify and show up to court – even though court dates are often inconvenient and unfairly scheduled</a:t>
            </a:r>
            <a:endParaRPr lang="en" sz="1700">
              <a:solidFill>
                <a:schemeClr val="bg1"/>
              </a:solidFill>
            </a:endParaRPr>
          </a:p>
          <a:p>
            <a:pPr marL="285750" indent="-285750">
              <a:lnSpc>
                <a:spcPct val="114999"/>
              </a:lnSpc>
            </a:pPr>
            <a:r>
              <a:rPr lang="en" sz="1700">
                <a:solidFill>
                  <a:schemeClr val="bg1"/>
                </a:solidFill>
                <a:latin typeface="Century Schoolbook"/>
                <a:ea typeface="Roboto Condensed"/>
                <a:cs typeface="Roboto Condensed"/>
              </a:rPr>
              <a:t>Teaming up and filing together with other tenants in your building</a:t>
            </a:r>
            <a:endParaRPr lang="en" sz="1700">
              <a:solidFill>
                <a:schemeClr val="bg1"/>
              </a:solidFill>
            </a:endParaRPr>
          </a:p>
          <a:p>
            <a:pPr marL="285750" indent="-285750">
              <a:lnSpc>
                <a:spcPct val="114999"/>
              </a:lnSpc>
            </a:pPr>
            <a:r>
              <a:rPr lang="en" sz="1700">
                <a:solidFill>
                  <a:schemeClr val="bg1"/>
                </a:solidFill>
                <a:latin typeface="Century Schoolbook"/>
                <a:ea typeface="Roboto Condensed"/>
                <a:cs typeface="Roboto Condensed"/>
              </a:rPr>
              <a:t>PROOF! – especially from government agencies </a:t>
            </a:r>
            <a:endParaRPr lang="en" sz="1700">
              <a:solidFill>
                <a:schemeClr val="bg1"/>
              </a:solidFill>
              <a:ea typeface="Roboto Condensed"/>
            </a:endParaRPr>
          </a:p>
          <a:p>
            <a:pPr marL="742950" lvl="1" indent="-285750">
              <a:lnSpc>
                <a:spcPct val="114999"/>
              </a:lnSpc>
              <a:buSzPts val="1800"/>
            </a:pPr>
            <a:r>
              <a:rPr lang="en" sz="1300">
                <a:solidFill>
                  <a:schemeClr val="bg1"/>
                </a:solidFill>
                <a:latin typeface="Century Schoolbook"/>
                <a:ea typeface="Roboto Condensed"/>
                <a:cs typeface="Roboto Condensed"/>
              </a:rPr>
              <a:t>HPD violations are </a:t>
            </a:r>
            <a:r>
              <a:rPr lang="en" sz="1300" u="sng">
                <a:solidFill>
                  <a:schemeClr val="bg1"/>
                </a:solidFill>
                <a:latin typeface="Century Schoolbook"/>
                <a:ea typeface="Roboto Condensed"/>
                <a:cs typeface="Roboto Condensed"/>
              </a:rPr>
              <a:t>required</a:t>
            </a:r>
            <a:r>
              <a:rPr lang="en" sz="1300">
                <a:solidFill>
                  <a:schemeClr val="bg1"/>
                </a:solidFill>
                <a:latin typeface="Century Schoolbook"/>
                <a:ea typeface="Roboto Condensed"/>
                <a:cs typeface="Roboto Condensed"/>
              </a:rPr>
              <a:t> for HP harassment claims that are related to a physical problem in the building </a:t>
            </a:r>
            <a:endParaRPr lang="en" sz="1300">
              <a:solidFill>
                <a:schemeClr val="bg1"/>
              </a:solidFill>
            </a:endParaRPr>
          </a:p>
        </p:txBody>
      </p:sp>
      <p:pic>
        <p:nvPicPr>
          <p:cNvPr id="2" name="Picture 1" descr="A group of people holding signs&#10;&#10;Description automatically generated">
            <a:extLst>
              <a:ext uri="{FF2B5EF4-FFF2-40B4-BE49-F238E27FC236}">
                <a16:creationId xmlns:a16="http://schemas.microsoft.com/office/drawing/2014/main" id="{E562923C-2ED4-9F46-A580-375F06004769}"/>
              </a:ext>
            </a:extLst>
          </p:cNvPr>
          <p:cNvPicPr>
            <a:picLocks noChangeAspect="1"/>
          </p:cNvPicPr>
          <p:nvPr/>
        </p:nvPicPr>
        <p:blipFill rotWithShape="1">
          <a:blip r:embed="rId4"/>
          <a:srcRect l="17303" t="38" r="28798" b="-38"/>
          <a:stretch/>
        </p:blipFill>
        <p:spPr>
          <a:xfrm>
            <a:off x="3150" y="-10654"/>
            <a:ext cx="2039483" cy="5178375"/>
          </a:xfrm>
          <a:prstGeom prst="rect">
            <a:avLst/>
          </a:prstGeom>
        </p:spPr>
      </p:pic>
      <p:sp>
        <p:nvSpPr>
          <p:cNvPr id="9" name="Google Shape;106;p18">
            <a:extLst>
              <a:ext uri="{FF2B5EF4-FFF2-40B4-BE49-F238E27FC236}">
                <a16:creationId xmlns:a16="http://schemas.microsoft.com/office/drawing/2014/main" id="{4CA87BFD-56F3-C202-A908-478F15A83C9E}"/>
              </a:ext>
            </a:extLst>
          </p:cNvPr>
          <p:cNvSpPr txBox="1">
            <a:spLocks noGrp="1"/>
          </p:cNvSpPr>
          <p:nvPr>
            <p:ph type="title"/>
          </p:nvPr>
        </p:nvSpPr>
        <p:spPr>
          <a:xfrm>
            <a:off x="1434467" y="146848"/>
            <a:ext cx="5393118" cy="864889"/>
          </a:xfrm>
          <a:prstGeom prst="rect">
            <a:avLst/>
          </a:prstGeom>
        </p:spPr>
        <p:txBody>
          <a:bodyPr spcFirstLastPara="1" wrap="square" lIns="91425" tIns="91425" rIns="91425" bIns="91425"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 sz="2400" b="1" dirty="0">
                <a:solidFill>
                  <a:srgbClr val="63B8DB"/>
                </a:solidFill>
                <a:highlight>
                  <a:srgbClr val="000000"/>
                </a:highlight>
                <a:latin typeface="Roboto Condensed"/>
                <a:ea typeface="Roboto Condensed"/>
                <a:cs typeface="Roboto Condensed"/>
              </a:rPr>
              <a:t>WHAT FACTORS MIGHT HELP YOU WIN YOUR HARASSMENT CASE?</a:t>
            </a:r>
            <a:endParaRPr lang="en-US" sz="2400" dirty="0">
              <a:solidFill>
                <a:srgbClr val="63B8DB"/>
              </a:solidFill>
              <a:highlight>
                <a:srgbClr val="000000"/>
              </a:highlight>
              <a:cs typeface="Arial"/>
            </a:endParaRPr>
          </a:p>
        </p:txBody>
      </p:sp>
      <p:sp>
        <p:nvSpPr>
          <p:cNvPr id="4" name="Google Shape;55;p13">
            <a:extLst>
              <a:ext uri="{FF2B5EF4-FFF2-40B4-BE49-F238E27FC236}">
                <a16:creationId xmlns:a16="http://schemas.microsoft.com/office/drawing/2014/main" id="{C985F897-02A5-7224-F226-98188B470948}"/>
              </a:ext>
            </a:extLst>
          </p:cNvPr>
          <p:cNvSpPr/>
          <p:nvPr/>
        </p:nvSpPr>
        <p:spPr>
          <a:xfrm>
            <a:off x="3832326" y="1012302"/>
            <a:ext cx="3537113" cy="75817"/>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6" name="Google Shape;55;p13">
            <a:extLst>
              <a:ext uri="{FF2B5EF4-FFF2-40B4-BE49-F238E27FC236}">
                <a16:creationId xmlns:a16="http://schemas.microsoft.com/office/drawing/2014/main" id="{EACFEEC0-BB5E-19B0-6F3D-A1FBA9A9685F}"/>
              </a:ext>
            </a:extLst>
          </p:cNvPr>
          <p:cNvSpPr/>
          <p:nvPr/>
        </p:nvSpPr>
        <p:spPr>
          <a:xfrm>
            <a:off x="3832326" y="4521513"/>
            <a:ext cx="3537113" cy="75817"/>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Tree>
    <p:extLst>
      <p:ext uri="{BB962C8B-B14F-4D97-AF65-F5344CB8AC3E}">
        <p14:creationId xmlns:p14="http://schemas.microsoft.com/office/powerpoint/2010/main" val="173101409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16"/>
          <p:cNvSpPr txBox="1">
            <a:spLocks noGrp="1"/>
          </p:cNvSpPr>
          <p:nvPr>
            <p:ph type="body" idx="1"/>
          </p:nvPr>
        </p:nvSpPr>
        <p:spPr>
          <a:xfrm>
            <a:off x="283028" y="1455923"/>
            <a:ext cx="8860059" cy="3593249"/>
          </a:xfrm>
          <a:prstGeom prst="rect">
            <a:avLst/>
          </a:prstGeom>
        </p:spPr>
        <p:txBody>
          <a:bodyPr spcFirstLastPara="1" wrap="square" lIns="91425" tIns="91425" rIns="91425" bIns="91425" anchor="t" anchorCtr="0">
            <a:normAutofit fontScale="92500" lnSpcReduction="20000"/>
          </a:bodyPr>
          <a:lstStyle/>
          <a:p>
            <a:pPr marL="0" indent="0">
              <a:lnSpc>
                <a:spcPct val="114999"/>
              </a:lnSpc>
              <a:buNone/>
            </a:pPr>
            <a:r>
              <a:rPr lang="en" sz="2000" b="1" i="1">
                <a:solidFill>
                  <a:schemeClr val="dk1"/>
                </a:solidFill>
                <a:latin typeface="Century Schoolbook"/>
                <a:ea typeface="Roboto Condensed"/>
                <a:cs typeface="Roboto Condensed"/>
              </a:rPr>
              <a:t>For one year after you stand up for your rights by:</a:t>
            </a:r>
          </a:p>
          <a:p>
            <a:pPr marL="0" indent="0">
              <a:lnSpc>
                <a:spcPct val="114999"/>
              </a:lnSpc>
              <a:buNone/>
            </a:pPr>
            <a:endParaRPr lang="en" sz="2000" b="1" i="1">
              <a:solidFill>
                <a:schemeClr val="dk1"/>
              </a:solidFill>
              <a:latin typeface="Century Schoolbook"/>
              <a:ea typeface="Roboto Condensed"/>
              <a:cs typeface="Roboto Condensed"/>
            </a:endParaRPr>
          </a:p>
          <a:p>
            <a:pPr marL="342900">
              <a:lnSpc>
                <a:spcPct val="114999"/>
              </a:lnSpc>
              <a:buFont typeface="Calibri"/>
              <a:buChar char="-"/>
            </a:pPr>
            <a:r>
              <a:rPr lang="en" sz="2000">
                <a:solidFill>
                  <a:schemeClr val="dk1"/>
                </a:solidFill>
                <a:latin typeface="Century Schoolbook"/>
                <a:ea typeface="Roboto Condensed"/>
                <a:cs typeface="Roboto Condensed"/>
              </a:rPr>
              <a:t>Asking your landlord for repairs </a:t>
            </a:r>
            <a:endParaRPr lang="en">
              <a:solidFill>
                <a:schemeClr val="dk1"/>
              </a:solidFill>
              <a:ea typeface="Roboto Condensed"/>
            </a:endParaRPr>
          </a:p>
          <a:p>
            <a:pPr marL="342900">
              <a:lnSpc>
                <a:spcPct val="114999"/>
              </a:lnSpc>
              <a:buFont typeface="Calibri"/>
              <a:buChar char="-"/>
            </a:pPr>
            <a:r>
              <a:rPr lang="en" sz="2000">
                <a:solidFill>
                  <a:schemeClr val="dk1"/>
                </a:solidFill>
                <a:latin typeface="Century Schoolbook"/>
                <a:ea typeface="Roboto Condensed"/>
                <a:cs typeface="Roboto Condensed"/>
              </a:rPr>
              <a:t>Calling 311 to report a repair problem or</a:t>
            </a:r>
            <a:endParaRPr lang="en">
              <a:solidFill>
                <a:schemeClr val="dk1"/>
              </a:solidFill>
              <a:ea typeface="Roboto Condensed"/>
            </a:endParaRPr>
          </a:p>
          <a:p>
            <a:pPr marL="342900">
              <a:lnSpc>
                <a:spcPct val="114999"/>
              </a:lnSpc>
              <a:buFont typeface="Calibri"/>
              <a:buChar char="-"/>
            </a:pPr>
            <a:r>
              <a:rPr lang="en" sz="2000">
                <a:solidFill>
                  <a:schemeClr val="dk1"/>
                </a:solidFill>
                <a:latin typeface="Century Schoolbook"/>
                <a:ea typeface="Roboto Condensed"/>
                <a:cs typeface="Roboto Condensed"/>
              </a:rPr>
              <a:t>Filing a lawsuit against your landlord</a:t>
            </a:r>
            <a:endParaRPr lang="en">
              <a:solidFill>
                <a:schemeClr val="dk1"/>
              </a:solidFill>
              <a:ea typeface="Roboto Condensed"/>
            </a:endParaRPr>
          </a:p>
          <a:p>
            <a:pPr marL="0" indent="0">
              <a:lnSpc>
                <a:spcPct val="114999"/>
              </a:lnSpc>
              <a:buNone/>
            </a:pPr>
            <a:endParaRPr lang="en" sz="2000">
              <a:solidFill>
                <a:schemeClr val="dk1"/>
              </a:solidFill>
              <a:latin typeface="Century Schoolbook"/>
              <a:ea typeface="Roboto Condensed"/>
              <a:cs typeface="Roboto Condensed"/>
            </a:endParaRPr>
          </a:p>
          <a:p>
            <a:pPr marL="0" indent="0">
              <a:lnSpc>
                <a:spcPct val="114999"/>
              </a:lnSpc>
              <a:buNone/>
            </a:pPr>
            <a:r>
              <a:rPr lang="en" sz="2000" b="1" i="1">
                <a:solidFill>
                  <a:schemeClr val="dk1"/>
                </a:solidFill>
                <a:latin typeface="Century Schoolbook"/>
                <a:ea typeface="Roboto Condensed"/>
                <a:cs typeface="Roboto Condensed"/>
              </a:rPr>
              <a:t>-- if your landlord tries to evict you, you can say the eviction is </a:t>
            </a:r>
            <a:r>
              <a:rPr lang="en" sz="2000" b="1" i="1">
                <a:solidFill>
                  <a:schemeClr val="dk1"/>
                </a:solidFill>
                <a:highlight>
                  <a:srgbClr val="FED968"/>
                </a:highlight>
                <a:latin typeface="Century Schoolbook"/>
                <a:ea typeface="Roboto Condensed"/>
                <a:cs typeface="Roboto Condensed"/>
              </a:rPr>
              <a:t>illegal retaliation</a:t>
            </a:r>
            <a:r>
              <a:rPr lang="en" sz="2000" b="1" i="1">
                <a:solidFill>
                  <a:schemeClr val="dk1"/>
                </a:solidFill>
                <a:latin typeface="Century Schoolbook"/>
                <a:ea typeface="Roboto Condensed"/>
                <a:cs typeface="Roboto Condensed"/>
              </a:rPr>
              <a:t>. </a:t>
            </a:r>
          </a:p>
          <a:p>
            <a:pPr marL="0" indent="0">
              <a:lnSpc>
                <a:spcPct val="114999"/>
              </a:lnSpc>
              <a:buNone/>
            </a:pPr>
            <a:endParaRPr lang="en" sz="2000" b="1" i="1">
              <a:solidFill>
                <a:schemeClr val="dk1"/>
              </a:solidFill>
              <a:latin typeface="Century Schoolbook"/>
              <a:ea typeface="Roboto Condensed"/>
              <a:cs typeface="Roboto Condensed"/>
            </a:endParaRPr>
          </a:p>
          <a:p>
            <a:pPr marL="0" indent="0">
              <a:lnSpc>
                <a:spcPct val="114999"/>
              </a:lnSpc>
              <a:buNone/>
            </a:pPr>
            <a:r>
              <a:rPr lang="en" sz="2000">
                <a:solidFill>
                  <a:schemeClr val="dk1"/>
                </a:solidFill>
                <a:latin typeface="Century Schoolbook"/>
                <a:ea typeface="Roboto Condensed"/>
                <a:cs typeface="Roboto Condensed"/>
              </a:rPr>
              <a:t>Note that if the landlord can come up with a plausible, non-retaliatory reason for ending your tenancy or refusing to renew your lease, it might be hard to prove retaliation. </a:t>
            </a:r>
            <a:endParaRPr lang="en" sz="2000">
              <a:solidFill>
                <a:schemeClr val="dk1"/>
              </a:solidFill>
              <a:latin typeface="Roboto Condensed"/>
              <a:ea typeface="Roboto Condensed"/>
              <a:cs typeface="Roboto Condensed"/>
            </a:endParaRPr>
          </a:p>
          <a:p>
            <a:pPr marL="0" indent="0">
              <a:lnSpc>
                <a:spcPct val="114999"/>
              </a:lnSpc>
              <a:buNone/>
            </a:pPr>
            <a:endParaRPr lang="en" sz="2000">
              <a:solidFill>
                <a:schemeClr val="dk1"/>
              </a:solidFill>
              <a:latin typeface="Roboto Condensed"/>
              <a:ea typeface="Roboto Condensed"/>
              <a:cs typeface="Roboto Condensed"/>
            </a:endParaRPr>
          </a:p>
          <a:p>
            <a:pPr>
              <a:buClr>
                <a:srgbClr val="000000"/>
              </a:buClr>
              <a:buFont typeface="Calibri"/>
              <a:buChar char="-"/>
            </a:pPr>
            <a:endParaRPr lang="en">
              <a:solidFill>
                <a:schemeClr val="dk1"/>
              </a:solidFill>
              <a:latin typeface="Century Schoolbook"/>
              <a:ea typeface="Roboto Condensed"/>
              <a:cs typeface="Roboto Condensed"/>
            </a:endParaRPr>
          </a:p>
        </p:txBody>
      </p:sp>
      <p:pic>
        <p:nvPicPr>
          <p:cNvPr id="5" name="Google Shape;216;p30" descr="A group of people holding a sign&#10;&#10;Description automatically generated">
            <a:extLst>
              <a:ext uri="{FF2B5EF4-FFF2-40B4-BE49-F238E27FC236}">
                <a16:creationId xmlns:a16="http://schemas.microsoft.com/office/drawing/2014/main" id="{84C15C4D-5FF1-DFE3-2995-4AEF435DE17C}"/>
              </a:ext>
            </a:extLst>
          </p:cNvPr>
          <p:cNvPicPr preferRelativeResize="0"/>
          <p:nvPr/>
        </p:nvPicPr>
        <p:blipFill rotWithShape="1">
          <a:blip r:embed="rId4">
            <a:alphaModFix/>
          </a:blip>
          <a:srcRect t="45661" b="40882"/>
          <a:stretch/>
        </p:blipFill>
        <p:spPr>
          <a:xfrm>
            <a:off x="0" y="-7714"/>
            <a:ext cx="9144000" cy="1194620"/>
          </a:xfrm>
          <a:prstGeom prst="rect">
            <a:avLst/>
          </a:prstGeom>
          <a:noFill/>
          <a:ln>
            <a:noFill/>
          </a:ln>
        </p:spPr>
      </p:pic>
      <p:sp>
        <p:nvSpPr>
          <p:cNvPr id="7" name="Google Shape;218;p30">
            <a:extLst>
              <a:ext uri="{FF2B5EF4-FFF2-40B4-BE49-F238E27FC236}">
                <a16:creationId xmlns:a16="http://schemas.microsoft.com/office/drawing/2014/main" id="{71B99EEF-5F4D-512A-98BC-56CD38DFF91F}"/>
              </a:ext>
            </a:extLst>
          </p:cNvPr>
          <p:cNvSpPr txBox="1">
            <a:spLocks/>
          </p:cNvSpPr>
          <p:nvPr/>
        </p:nvSpPr>
        <p:spPr>
          <a:xfrm>
            <a:off x="2499571" y="-8280"/>
            <a:ext cx="4415988" cy="1203838"/>
          </a:xfrm>
          <a:prstGeom prst="rect">
            <a:avLst/>
          </a:prstGeom>
          <a:solidFill>
            <a:srgbClr val="D685B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 sz="3300" b="1">
                <a:solidFill>
                  <a:schemeClr val="lt1"/>
                </a:solidFill>
                <a:latin typeface="Roboto Condensed"/>
                <a:ea typeface="Roboto Condensed"/>
                <a:cs typeface="Roboto Condensed"/>
                <a:sym typeface="Roboto Condensed"/>
              </a:rPr>
              <a:t>WHAT ABOUT RETALIATION?</a:t>
            </a:r>
            <a:endParaRPr lang="en-US"/>
          </a:p>
        </p:txBody>
      </p:sp>
      <p:pic>
        <p:nvPicPr>
          <p:cNvPr id="13" name="Google Shape;163;p24" descr="A black arrow pointing up&#10;&#10;Description automatically generated">
            <a:extLst>
              <a:ext uri="{FF2B5EF4-FFF2-40B4-BE49-F238E27FC236}">
                <a16:creationId xmlns:a16="http://schemas.microsoft.com/office/drawing/2014/main" id="{7E7027DA-BB26-114C-DDDB-5A8948AD5CB3}"/>
              </a:ext>
            </a:extLst>
          </p:cNvPr>
          <p:cNvPicPr preferRelativeResize="0"/>
          <p:nvPr/>
        </p:nvPicPr>
        <p:blipFill rotWithShape="1">
          <a:blip r:embed="rId5">
            <a:alphaModFix/>
          </a:blip>
          <a:srcRect r="66346"/>
          <a:stretch/>
        </p:blipFill>
        <p:spPr>
          <a:xfrm>
            <a:off x="8281176" y="4500026"/>
            <a:ext cx="759349" cy="516325"/>
          </a:xfrm>
          <a:prstGeom prst="rect">
            <a:avLst/>
          </a:prstGeom>
          <a:noFill/>
          <a:ln>
            <a:noFill/>
          </a:ln>
        </p:spPr>
      </p:pic>
    </p:spTree>
    <p:extLst>
      <p:ext uri="{BB962C8B-B14F-4D97-AF65-F5344CB8AC3E}">
        <p14:creationId xmlns:p14="http://schemas.microsoft.com/office/powerpoint/2010/main" val="153585123"/>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8C19A61F-4EE6-F95D-74E4-E3B56C25DB75}"/>
            </a:ext>
          </a:extLst>
        </p:cNvPr>
        <p:cNvGrpSpPr/>
        <p:nvPr/>
      </p:nvGrpSpPr>
      <p:grpSpPr>
        <a:xfrm>
          <a:off x="0" y="0"/>
          <a:ext cx="0" cy="0"/>
          <a:chOff x="0" y="0"/>
          <a:chExt cx="0" cy="0"/>
        </a:xfrm>
      </p:grpSpPr>
      <p:pic>
        <p:nvPicPr>
          <p:cNvPr id="59" name="Google Shape;59;p13">
            <a:extLst>
              <a:ext uri="{FF2B5EF4-FFF2-40B4-BE49-F238E27FC236}">
                <a16:creationId xmlns:a16="http://schemas.microsoft.com/office/drawing/2014/main" id="{7D4F34ED-CA4B-0768-771E-018FDF98D49D}"/>
              </a:ext>
            </a:extLst>
          </p:cNvPr>
          <p:cNvPicPr preferRelativeResize="0"/>
          <p:nvPr/>
        </p:nvPicPr>
        <p:blipFill rotWithShape="1">
          <a:blip r:embed="rId4">
            <a:alphaModFix/>
          </a:blip>
          <a:srcRect t="24599" b="13530"/>
          <a:stretch/>
        </p:blipFill>
        <p:spPr>
          <a:xfrm>
            <a:off x="0" y="0"/>
            <a:ext cx="9144000" cy="5143500"/>
          </a:xfrm>
          <a:prstGeom prst="rect">
            <a:avLst/>
          </a:prstGeom>
          <a:noFill/>
          <a:ln>
            <a:noFill/>
          </a:ln>
        </p:spPr>
      </p:pic>
      <p:sp>
        <p:nvSpPr>
          <p:cNvPr id="62" name="Google Shape;62;p13">
            <a:extLst>
              <a:ext uri="{FF2B5EF4-FFF2-40B4-BE49-F238E27FC236}">
                <a16:creationId xmlns:a16="http://schemas.microsoft.com/office/drawing/2014/main" id="{8C22D9ED-5DEF-3DDA-54EB-F13B9EFC00AE}"/>
              </a:ext>
            </a:extLst>
          </p:cNvPr>
          <p:cNvSpPr/>
          <p:nvPr/>
        </p:nvSpPr>
        <p:spPr>
          <a:xfrm>
            <a:off x="4885600" y="1994375"/>
            <a:ext cx="2865300" cy="2052600"/>
          </a:xfrm>
          <a:prstGeom prst="rect">
            <a:avLst/>
          </a:prstGeom>
          <a:solidFill>
            <a:schemeClr val="lt1"/>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65" name="Google Shape;65;p13">
            <a:extLst>
              <a:ext uri="{FF2B5EF4-FFF2-40B4-BE49-F238E27FC236}">
                <a16:creationId xmlns:a16="http://schemas.microsoft.com/office/drawing/2014/main" id="{5D93CDBA-D340-A898-39A1-D1EE7721F668}"/>
              </a:ext>
            </a:extLst>
          </p:cNvPr>
          <p:cNvSpPr txBox="1"/>
          <p:nvPr/>
        </p:nvSpPr>
        <p:spPr>
          <a:xfrm>
            <a:off x="4648200" y="2466575"/>
            <a:ext cx="2980200" cy="1108110"/>
          </a:xfrm>
          <a:prstGeom prst="rect">
            <a:avLst/>
          </a:prstGeom>
          <a:noFill/>
          <a:ln>
            <a:noFill/>
          </a:ln>
        </p:spPr>
        <p:txBody>
          <a:bodyPr spcFirstLastPara="1" wrap="square" lIns="91425" tIns="91425" rIns="91425" bIns="91425" anchor="t"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buClr>
                <a:schemeClr val="dk1"/>
              </a:buClr>
              <a:buSzPts val="1100"/>
            </a:pPr>
            <a:r>
              <a:rPr lang="en" sz="2000">
                <a:solidFill>
                  <a:schemeClr val="dk1"/>
                </a:solidFill>
                <a:latin typeface="Century Schoolbook"/>
                <a:ea typeface="Century Schoolbook"/>
                <a:cs typeface="Century Schoolbook"/>
              </a:rPr>
              <a:t>June 7, 2023</a:t>
            </a:r>
          </a:p>
          <a:p>
            <a:pPr algn="r">
              <a:buClr>
                <a:schemeClr val="dk1"/>
              </a:buClr>
              <a:buSzPts val="1100"/>
            </a:pPr>
            <a:r>
              <a:rPr lang="en" sz="2000" i="1">
                <a:solidFill>
                  <a:schemeClr val="dk1"/>
                </a:solidFill>
                <a:latin typeface="Century Schoolbook"/>
                <a:ea typeface="Century Schoolbook"/>
                <a:cs typeface="Century Schoolbook"/>
                <a:sym typeface="Century Schoolbook"/>
              </a:rPr>
              <a:t>with </a:t>
            </a:r>
            <a:r>
              <a:rPr lang="en" sz="2000">
                <a:solidFill>
                  <a:schemeClr val="dk1"/>
                </a:solidFill>
                <a:latin typeface="Century Schoolbook"/>
                <a:ea typeface="Century Schoolbook"/>
                <a:cs typeface="Century Schoolbook"/>
                <a:sym typeface="Century Schoolbook"/>
              </a:rPr>
              <a:t>Gale Brewer, District 6</a:t>
            </a:r>
            <a:endParaRPr sz="1800">
              <a:solidFill>
                <a:schemeClr val="dk1"/>
              </a:solidFill>
            </a:endParaRPr>
          </a:p>
        </p:txBody>
      </p:sp>
      <p:sp>
        <p:nvSpPr>
          <p:cNvPr id="5" name="Rectangle 4">
            <a:extLst>
              <a:ext uri="{FF2B5EF4-FFF2-40B4-BE49-F238E27FC236}">
                <a16:creationId xmlns:a16="http://schemas.microsoft.com/office/drawing/2014/main" id="{EAAA247F-2E77-D5A4-98AB-AD11E414CC45}"/>
              </a:ext>
            </a:extLst>
          </p:cNvPr>
          <p:cNvSpPr/>
          <p:nvPr/>
        </p:nvSpPr>
        <p:spPr>
          <a:xfrm>
            <a:off x="555172" y="563336"/>
            <a:ext cx="8033657" cy="4155621"/>
          </a:xfrm>
          <a:prstGeom prst="rect">
            <a:avLst/>
          </a:prstGeom>
          <a:solidFill>
            <a:schemeClr val="tx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4" name="TextBox 3">
            <a:extLst>
              <a:ext uri="{FF2B5EF4-FFF2-40B4-BE49-F238E27FC236}">
                <a16:creationId xmlns:a16="http://schemas.microsoft.com/office/drawing/2014/main" id="{D41FA5AA-FDF6-8990-C63E-63984C54AF43}"/>
              </a:ext>
            </a:extLst>
          </p:cNvPr>
          <p:cNvSpPr txBox="1"/>
          <p:nvPr/>
        </p:nvSpPr>
        <p:spPr>
          <a:xfrm>
            <a:off x="2285999" y="1423068"/>
            <a:ext cx="4572000" cy="1615827"/>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300" b="1">
                <a:solidFill>
                  <a:srgbClr val="D685BC"/>
                </a:solidFill>
                <a:latin typeface="Century Schoolbook"/>
                <a:ea typeface="Roboto Condensed"/>
                <a:cs typeface="Roboto Condensed"/>
              </a:rPr>
              <a:t>III.</a:t>
            </a:r>
            <a:r>
              <a:rPr lang="en-US" sz="3300" b="1">
                <a:solidFill>
                  <a:schemeClr val="bg1"/>
                </a:solidFill>
                <a:latin typeface="Roboto Condensed"/>
                <a:ea typeface="Roboto Condensed"/>
                <a:cs typeface="Roboto Condensed"/>
              </a:rPr>
              <a:t> </a:t>
            </a:r>
            <a:endParaRPr lang="en-US">
              <a:solidFill>
                <a:schemeClr val="bg1"/>
              </a:solidFill>
              <a:ea typeface="Roboto Condensed"/>
              <a:cs typeface="Arial"/>
            </a:endParaRPr>
          </a:p>
          <a:p>
            <a:pPr algn="ctr"/>
            <a:r>
              <a:rPr lang="en-US" sz="3300" b="1">
                <a:solidFill>
                  <a:schemeClr val="bg1"/>
                </a:solidFill>
                <a:latin typeface="Roboto Condensed"/>
                <a:ea typeface="Roboto Condensed"/>
                <a:cs typeface="Roboto Condensed"/>
              </a:rPr>
              <a:t>HP ACTIONS </a:t>
            </a:r>
            <a:endParaRPr lang="en-US">
              <a:solidFill>
                <a:schemeClr val="bg1"/>
              </a:solidFill>
              <a:latin typeface="Arial"/>
              <a:ea typeface="Roboto Condensed"/>
              <a:cs typeface="Arial"/>
            </a:endParaRPr>
          </a:p>
          <a:p>
            <a:pPr algn="ctr"/>
            <a:r>
              <a:rPr lang="en-US" sz="3300" b="1">
                <a:solidFill>
                  <a:schemeClr val="bg1"/>
                </a:solidFill>
                <a:latin typeface="Roboto Condensed"/>
                <a:ea typeface="Roboto Condensed"/>
                <a:cs typeface="Roboto Condensed"/>
              </a:rPr>
              <a:t>STEP-BY-STEP</a:t>
            </a:r>
            <a:endParaRPr lang="en-US">
              <a:solidFill>
                <a:schemeClr val="bg1"/>
              </a:solidFill>
              <a:cs typeface="Arial"/>
            </a:endParaRPr>
          </a:p>
        </p:txBody>
      </p:sp>
    </p:spTree>
    <p:extLst>
      <p:ext uri="{BB962C8B-B14F-4D97-AF65-F5344CB8AC3E}">
        <p14:creationId xmlns:p14="http://schemas.microsoft.com/office/powerpoint/2010/main" val="155398237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85BC"/>
        </a:solidFill>
        <a:effectLst/>
      </p:bgPr>
    </p:bg>
    <p:spTree>
      <p:nvGrpSpPr>
        <p:cNvPr id="1" name="Shape 161"/>
        <p:cNvGrpSpPr/>
        <p:nvPr/>
      </p:nvGrpSpPr>
      <p:grpSpPr>
        <a:xfrm>
          <a:off x="0" y="0"/>
          <a:ext cx="0" cy="0"/>
          <a:chOff x="0" y="0"/>
          <a:chExt cx="0" cy="0"/>
        </a:xfrm>
      </p:grpSpPr>
      <p:pic>
        <p:nvPicPr>
          <p:cNvPr id="15" name="Picture 14" descr="A person in a dress walking in a field&#10;&#10;Description automatically generated">
            <a:extLst>
              <a:ext uri="{FF2B5EF4-FFF2-40B4-BE49-F238E27FC236}">
                <a16:creationId xmlns:a16="http://schemas.microsoft.com/office/drawing/2014/main" id="{FAF85D07-C0ED-BB65-FDBA-64257C49DB08}"/>
              </a:ext>
            </a:extLst>
          </p:cNvPr>
          <p:cNvPicPr>
            <a:picLocks noChangeAspect="1"/>
          </p:cNvPicPr>
          <p:nvPr/>
        </p:nvPicPr>
        <p:blipFill rotWithShape="1">
          <a:blip r:embed="rId4"/>
          <a:srcRect l="33475" t="388" r="37023" b="-221"/>
          <a:stretch/>
        </p:blipFill>
        <p:spPr>
          <a:xfrm>
            <a:off x="6848313" y="-32288"/>
            <a:ext cx="2297532" cy="5151026"/>
          </a:xfrm>
          <a:prstGeom prst="rect">
            <a:avLst/>
          </a:prstGeom>
        </p:spPr>
      </p:pic>
      <p:sp>
        <p:nvSpPr>
          <p:cNvPr id="6" name="Google Shape;105;p18">
            <a:extLst>
              <a:ext uri="{FF2B5EF4-FFF2-40B4-BE49-F238E27FC236}">
                <a16:creationId xmlns:a16="http://schemas.microsoft.com/office/drawing/2014/main" id="{B977CC1E-BA19-1738-A8E0-942CD4765F68}"/>
              </a:ext>
            </a:extLst>
          </p:cNvPr>
          <p:cNvSpPr/>
          <p:nvPr/>
        </p:nvSpPr>
        <p:spPr>
          <a:xfrm>
            <a:off x="2278183" y="-100"/>
            <a:ext cx="2140371" cy="5153186"/>
          </a:xfrm>
          <a:prstGeom prst="rect">
            <a:avLst/>
          </a:prstGeom>
          <a:solidFill>
            <a:srgbClr val="EBA7CA"/>
          </a:solidFill>
          <a:ln>
            <a:solidFill>
              <a:srgbClr val="DEC3D1"/>
            </a:solid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sp>
        <p:nvSpPr>
          <p:cNvPr id="4" name="Google Shape;105;p18">
            <a:extLst>
              <a:ext uri="{FF2B5EF4-FFF2-40B4-BE49-F238E27FC236}">
                <a16:creationId xmlns:a16="http://schemas.microsoft.com/office/drawing/2014/main" id="{2072977C-8ABE-285D-2CC4-6BEB95CDDDE7}"/>
              </a:ext>
            </a:extLst>
          </p:cNvPr>
          <p:cNvSpPr/>
          <p:nvPr/>
        </p:nvSpPr>
        <p:spPr>
          <a:xfrm>
            <a:off x="-106646" y="-100"/>
            <a:ext cx="2375333" cy="5143500"/>
          </a:xfrm>
          <a:prstGeom prst="rect">
            <a:avLst/>
          </a:prstGeom>
          <a:solidFill>
            <a:srgbClr val="EDCEDE"/>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sp>
        <p:nvSpPr>
          <p:cNvPr id="3" name="Google Shape;106;p18">
            <a:extLst>
              <a:ext uri="{FF2B5EF4-FFF2-40B4-BE49-F238E27FC236}">
                <a16:creationId xmlns:a16="http://schemas.microsoft.com/office/drawing/2014/main" id="{2A3C9185-F3E7-C8C6-3D0D-01DDA41EE95C}"/>
              </a:ext>
            </a:extLst>
          </p:cNvPr>
          <p:cNvSpPr txBox="1">
            <a:spLocks/>
          </p:cNvSpPr>
          <p:nvPr/>
        </p:nvSpPr>
        <p:spPr>
          <a:xfrm>
            <a:off x="174512" y="2761221"/>
            <a:ext cx="1805699" cy="2377534"/>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RPr lang="en-US"/>
            </a:defPPr>
            <a:lvl1pPr marL="0" marR="0" lvl="0"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9pPr>
          </a:lstStyle>
          <a:p>
            <a:r>
              <a:rPr lang="en" sz="2000" b="1">
                <a:latin typeface="Roboto Condensed"/>
                <a:ea typeface="Roboto Condensed"/>
                <a:cs typeface="Roboto Condensed"/>
              </a:rPr>
              <a:t>BEGINNING</a:t>
            </a:r>
          </a:p>
          <a:p>
            <a:r>
              <a:rPr lang="en" sz="2000">
                <a:latin typeface="Century Schoolbook"/>
                <a:ea typeface="Roboto Condensed"/>
                <a:cs typeface="Roboto Condensed"/>
              </a:rPr>
              <a:t>- File papers</a:t>
            </a:r>
          </a:p>
          <a:p>
            <a:r>
              <a:rPr lang="en" sz="2000">
                <a:latin typeface="Century Schoolbook"/>
                <a:ea typeface="Roboto Condensed"/>
                <a:cs typeface="Roboto Condensed"/>
              </a:rPr>
              <a:t>- Inspection</a:t>
            </a:r>
          </a:p>
          <a:p>
            <a:r>
              <a:rPr lang="en" sz="2000">
                <a:latin typeface="Century Schoolbook"/>
                <a:ea typeface="Roboto Condensed"/>
                <a:cs typeface="Roboto Condensed"/>
              </a:rPr>
              <a:t>- 1st, maybe 2nd court date</a:t>
            </a:r>
          </a:p>
          <a:p>
            <a:r>
              <a:rPr lang="en" sz="2000">
                <a:latin typeface="Century Schoolbook"/>
                <a:ea typeface="Roboto Condensed"/>
                <a:cs typeface="Roboto Condensed"/>
              </a:rPr>
              <a:t>- Time for landlord to answer</a:t>
            </a:r>
          </a:p>
          <a:p>
            <a:r>
              <a:rPr lang="en" sz="2000">
                <a:latin typeface="Century Schoolbook"/>
                <a:ea typeface="Roboto Condensed"/>
                <a:cs typeface="Roboto Condensed"/>
              </a:rPr>
              <a:t>- Request an interim order</a:t>
            </a:r>
          </a:p>
          <a:p>
            <a:endParaRPr lang="en" sz="2000">
              <a:latin typeface="Century Schoolbook"/>
              <a:ea typeface="Roboto Condensed"/>
              <a:cs typeface="Roboto Condensed"/>
            </a:endParaRPr>
          </a:p>
          <a:p>
            <a:pPr marL="342900" indent="-342900">
              <a:buFont typeface="Calibri"/>
              <a:buChar char="-"/>
            </a:pPr>
            <a:endParaRPr lang="en" sz="2000">
              <a:latin typeface="Century Schoolbook"/>
              <a:ea typeface="Roboto Condensed"/>
              <a:cs typeface="Roboto Condensed"/>
            </a:endParaRPr>
          </a:p>
        </p:txBody>
      </p:sp>
      <p:sp>
        <p:nvSpPr>
          <p:cNvPr id="5" name="Google Shape;106;p18">
            <a:extLst>
              <a:ext uri="{FF2B5EF4-FFF2-40B4-BE49-F238E27FC236}">
                <a16:creationId xmlns:a16="http://schemas.microsoft.com/office/drawing/2014/main" id="{FFD5A978-E131-695F-C758-75AF33B0B9BF}"/>
              </a:ext>
            </a:extLst>
          </p:cNvPr>
          <p:cNvSpPr txBox="1">
            <a:spLocks/>
          </p:cNvSpPr>
          <p:nvPr/>
        </p:nvSpPr>
        <p:spPr>
          <a:xfrm>
            <a:off x="2602143" y="2955732"/>
            <a:ext cx="1646004" cy="1534815"/>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RPr lang="en-US"/>
            </a:defPPr>
            <a:lvl1pPr marL="0" marR="0" lvl="0"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9pPr>
          </a:lstStyle>
          <a:p>
            <a:r>
              <a:rPr lang="en" sz="2000" b="1">
                <a:latin typeface="Roboto Condensed"/>
                <a:ea typeface="Roboto Condensed"/>
                <a:cs typeface="Roboto Condensed"/>
              </a:rPr>
              <a:t>MIDDLE</a:t>
            </a:r>
          </a:p>
          <a:p>
            <a:r>
              <a:rPr lang="en" sz="2000">
                <a:latin typeface="Century Schoolbook"/>
                <a:ea typeface="Roboto Condensed"/>
                <a:cs typeface="Roboto Condensed"/>
              </a:rPr>
              <a:t>- Maybe 2nd, 3rd, 4th court dates</a:t>
            </a:r>
          </a:p>
          <a:p>
            <a:r>
              <a:rPr lang="en" sz="2000">
                <a:latin typeface="Century Schoolbook"/>
                <a:ea typeface="Roboto Condensed"/>
                <a:cs typeface="Roboto Condensed"/>
              </a:rPr>
              <a:t>- Trial </a:t>
            </a:r>
          </a:p>
          <a:p>
            <a:pPr marL="342900" indent="-342900">
              <a:buFont typeface="Calibri"/>
              <a:buChar char="-"/>
            </a:pPr>
            <a:endParaRPr lang="en" sz="2000">
              <a:latin typeface="Century Schoolbook"/>
              <a:ea typeface="Roboto Condensed"/>
              <a:cs typeface="Roboto Condensed"/>
            </a:endParaRPr>
          </a:p>
        </p:txBody>
      </p:sp>
      <p:sp>
        <p:nvSpPr>
          <p:cNvPr id="7" name="Google Shape;106;p18">
            <a:extLst>
              <a:ext uri="{FF2B5EF4-FFF2-40B4-BE49-F238E27FC236}">
                <a16:creationId xmlns:a16="http://schemas.microsoft.com/office/drawing/2014/main" id="{1B0B9F86-6704-0EBC-FDB5-BF9B77DC5730}"/>
              </a:ext>
            </a:extLst>
          </p:cNvPr>
          <p:cNvSpPr txBox="1">
            <a:spLocks/>
          </p:cNvSpPr>
          <p:nvPr/>
        </p:nvSpPr>
        <p:spPr>
          <a:xfrm>
            <a:off x="4574775" y="2763184"/>
            <a:ext cx="1863816" cy="2484086"/>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RPr lang="en-US"/>
            </a:defPPr>
            <a:lvl1pPr marL="0" marR="0" lvl="0"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9pPr>
          </a:lstStyle>
          <a:p>
            <a:r>
              <a:rPr lang="en" sz="2000" b="1">
                <a:latin typeface="Roboto Condensed"/>
                <a:ea typeface="Roboto Condensed"/>
                <a:cs typeface="Roboto Condensed"/>
              </a:rPr>
              <a:t>END</a:t>
            </a:r>
          </a:p>
          <a:p>
            <a:r>
              <a:rPr lang="en" sz="2000">
                <a:latin typeface="Century Schoolbook"/>
                <a:ea typeface="Roboto Condensed"/>
                <a:cs typeface="Roboto Condensed"/>
              </a:rPr>
              <a:t>- Settlement </a:t>
            </a:r>
            <a:endParaRPr lang="en">
              <a:cs typeface="Arial"/>
            </a:endParaRPr>
          </a:p>
          <a:p>
            <a:r>
              <a:rPr lang="en" sz="2000">
                <a:latin typeface="Century Schoolbook"/>
                <a:ea typeface="Roboto Condensed"/>
                <a:cs typeface="Roboto Condensed"/>
              </a:rPr>
              <a:t>  OR</a:t>
            </a:r>
          </a:p>
          <a:p>
            <a:r>
              <a:rPr lang="en" sz="2000">
                <a:latin typeface="Century Schoolbook"/>
                <a:ea typeface="Roboto Condensed"/>
                <a:cs typeface="Roboto Condensed"/>
              </a:rPr>
              <a:t>- Trial </a:t>
            </a:r>
          </a:p>
          <a:p>
            <a:r>
              <a:rPr lang="en" sz="2000">
                <a:latin typeface="Century Schoolbook"/>
                <a:ea typeface="Roboto Condensed"/>
                <a:cs typeface="Roboto Condensed"/>
              </a:rPr>
              <a:t>- Decision after trial </a:t>
            </a:r>
          </a:p>
          <a:p>
            <a:pPr marL="342900" indent="-342900">
              <a:buFont typeface="Calibri"/>
              <a:buChar char="-"/>
            </a:pPr>
            <a:endParaRPr lang="en" sz="2000">
              <a:latin typeface="Century Schoolbook"/>
              <a:ea typeface="Roboto Condensed"/>
              <a:cs typeface="Roboto Condensed"/>
            </a:endParaRPr>
          </a:p>
          <a:p>
            <a:r>
              <a:rPr lang="en" sz="2000">
                <a:latin typeface="Century Schoolbook"/>
                <a:ea typeface="Roboto Condensed"/>
                <a:cs typeface="Roboto Condensed"/>
              </a:rPr>
              <a:t>If you win: Order from the court!!</a:t>
            </a:r>
          </a:p>
          <a:p>
            <a:pPr marL="342900" indent="-342900">
              <a:buFont typeface="Calibri"/>
              <a:buChar char="-"/>
            </a:pPr>
            <a:endParaRPr lang="en" sz="2000">
              <a:latin typeface="Century Schoolbook"/>
              <a:ea typeface="Roboto Condensed"/>
              <a:cs typeface="Roboto Condensed"/>
            </a:endParaRPr>
          </a:p>
        </p:txBody>
      </p:sp>
      <p:sp>
        <p:nvSpPr>
          <p:cNvPr id="165" name="Google Shape;165;p24"/>
          <p:cNvSpPr/>
          <p:nvPr/>
        </p:nvSpPr>
        <p:spPr>
          <a:xfrm>
            <a:off x="746772" y="2444671"/>
            <a:ext cx="7174267" cy="60603"/>
          </a:xfrm>
          <a:prstGeom prst="rect">
            <a:avLst/>
          </a:prstGeom>
          <a:solidFill>
            <a:srgbClr val="FFD96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6;p18">
            <a:extLst>
              <a:ext uri="{FF2B5EF4-FFF2-40B4-BE49-F238E27FC236}">
                <a16:creationId xmlns:a16="http://schemas.microsoft.com/office/drawing/2014/main" id="{07E5A6C4-0E92-9DE7-7B41-C57D1956A42E}"/>
              </a:ext>
            </a:extLst>
          </p:cNvPr>
          <p:cNvSpPr txBox="1">
            <a:spLocks/>
          </p:cNvSpPr>
          <p:nvPr/>
        </p:nvSpPr>
        <p:spPr>
          <a:xfrm>
            <a:off x="6992717" y="3113727"/>
            <a:ext cx="1985028" cy="1563878"/>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RPr lang="en-US"/>
            </a:defPPr>
            <a:lvl1pPr marL="0" marR="0" lvl="0"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chemeClr val="dk1"/>
              </a:buClr>
              <a:buSzPts val="5200"/>
              <a:buFont typeface="Arial"/>
              <a:buNone/>
              <a:defRPr sz="1350" b="0" i="0" u="none" strike="noStrike" kern="1200" cap="none">
                <a:solidFill>
                  <a:schemeClr val="tx1"/>
                </a:solidFill>
                <a:latin typeface="+mn-lt"/>
                <a:ea typeface="+mn-ea"/>
                <a:cs typeface="+mn-cs"/>
                <a:sym typeface="Arial"/>
              </a:defRPr>
            </a:lvl9pPr>
          </a:lstStyle>
          <a:p>
            <a:endParaRPr lang="en" sz="2000" b="1">
              <a:highlight>
                <a:srgbClr val="FFD966"/>
              </a:highlight>
              <a:latin typeface="Roboto Condensed"/>
              <a:ea typeface="Roboto Condensed"/>
              <a:cs typeface="Roboto Condensed"/>
            </a:endParaRPr>
          </a:p>
          <a:p>
            <a:r>
              <a:rPr lang="en" sz="2000">
                <a:highlight>
                  <a:srgbClr val="FFD966"/>
                </a:highlight>
                <a:latin typeface="Century Schoolbook"/>
                <a:ea typeface="Roboto Condensed"/>
                <a:cs typeface="Roboto Condensed"/>
              </a:rPr>
              <a:t>- Some harassment has to die twice </a:t>
            </a:r>
            <a:endParaRPr lang="en"/>
          </a:p>
          <a:p>
            <a:r>
              <a:rPr lang="en" sz="2000">
                <a:highlight>
                  <a:srgbClr val="FFD966"/>
                </a:highlight>
                <a:latin typeface="Century Schoolbook"/>
                <a:ea typeface="Roboto Condensed"/>
                <a:cs typeface="Roboto Condensed"/>
              </a:rPr>
              <a:t>- Contempt </a:t>
            </a:r>
          </a:p>
        </p:txBody>
      </p:sp>
      <p:sp>
        <p:nvSpPr>
          <p:cNvPr id="2" name="Oval 1">
            <a:extLst>
              <a:ext uri="{FF2B5EF4-FFF2-40B4-BE49-F238E27FC236}">
                <a16:creationId xmlns:a16="http://schemas.microsoft.com/office/drawing/2014/main" id="{529B42E1-BEE5-12A5-E809-736B0CA388FA}"/>
              </a:ext>
            </a:extLst>
          </p:cNvPr>
          <p:cNvSpPr/>
          <p:nvPr/>
        </p:nvSpPr>
        <p:spPr>
          <a:xfrm>
            <a:off x="682894" y="2411923"/>
            <a:ext cx="222788" cy="203415"/>
          </a:xfrm>
          <a:prstGeom prst="ellipse">
            <a:avLst/>
          </a:prstGeom>
          <a:solidFill>
            <a:srgbClr val="000000"/>
          </a:solidFill>
          <a:ln>
            <a:solidFill>
              <a:srgbClr val="FED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6B4E325-986C-BB34-F82A-F414E7F1DB16}"/>
              </a:ext>
            </a:extLst>
          </p:cNvPr>
          <p:cNvSpPr/>
          <p:nvPr/>
        </p:nvSpPr>
        <p:spPr>
          <a:xfrm>
            <a:off x="2901089" y="2411921"/>
            <a:ext cx="222788" cy="203415"/>
          </a:xfrm>
          <a:prstGeom prst="ellipse">
            <a:avLst/>
          </a:prstGeom>
          <a:solidFill>
            <a:srgbClr val="000000"/>
          </a:solidFill>
          <a:ln>
            <a:solidFill>
              <a:srgbClr val="FED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3B030C1-29A8-47C8-54F8-B74F57D64F73}"/>
              </a:ext>
            </a:extLst>
          </p:cNvPr>
          <p:cNvSpPr/>
          <p:nvPr/>
        </p:nvSpPr>
        <p:spPr>
          <a:xfrm>
            <a:off x="5245207" y="2411922"/>
            <a:ext cx="222788" cy="203415"/>
          </a:xfrm>
          <a:prstGeom prst="ellipse">
            <a:avLst/>
          </a:prstGeom>
          <a:solidFill>
            <a:srgbClr val="000000"/>
          </a:solidFill>
          <a:ln>
            <a:solidFill>
              <a:srgbClr val="FED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B4FC5F8-07BE-F510-AB8F-FD86CD93CB92}"/>
              </a:ext>
            </a:extLst>
          </p:cNvPr>
          <p:cNvSpPr/>
          <p:nvPr/>
        </p:nvSpPr>
        <p:spPr>
          <a:xfrm>
            <a:off x="7792740" y="2382861"/>
            <a:ext cx="222788" cy="203415"/>
          </a:xfrm>
          <a:prstGeom prst="ellipse">
            <a:avLst/>
          </a:prstGeom>
          <a:solidFill>
            <a:srgbClr val="000000"/>
          </a:solidFill>
          <a:ln>
            <a:solidFill>
              <a:srgbClr val="FED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AC7C02-810E-DCB6-9C5C-D6722E874EEC}"/>
              </a:ext>
            </a:extLst>
          </p:cNvPr>
          <p:cNvSpPr txBox="1"/>
          <p:nvPr/>
        </p:nvSpPr>
        <p:spPr>
          <a:xfrm>
            <a:off x="6997484" y="32837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Roboto Condensed"/>
              </a:rPr>
              <a:t>END (AGAIN)</a:t>
            </a:r>
          </a:p>
        </p:txBody>
      </p:sp>
      <p:sp>
        <p:nvSpPr>
          <p:cNvPr id="18" name="Google Shape;164;p24">
            <a:extLst>
              <a:ext uri="{FF2B5EF4-FFF2-40B4-BE49-F238E27FC236}">
                <a16:creationId xmlns:a16="http://schemas.microsoft.com/office/drawing/2014/main" id="{6707B67F-1DCB-B657-E1FA-CCA2714F2637}"/>
              </a:ext>
            </a:extLst>
          </p:cNvPr>
          <p:cNvSpPr txBox="1">
            <a:spLocks/>
          </p:cNvSpPr>
          <p:nvPr/>
        </p:nvSpPr>
        <p:spPr>
          <a:xfrm>
            <a:off x="-108712" y="168575"/>
            <a:ext cx="5739745" cy="1107443"/>
          </a:xfrm>
          <a:prstGeom prst="rect">
            <a:avLst/>
          </a:prstGeom>
          <a:solidFill>
            <a:srgbClr val="0000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 sz="3200" b="1">
                <a:solidFill>
                  <a:schemeClr val="lt1"/>
                </a:solidFill>
                <a:latin typeface="Roboto Condensed"/>
                <a:ea typeface="Roboto Condensed"/>
                <a:cs typeface="Roboto Condensed"/>
              </a:rPr>
              <a:t>THE LIFESPAN OF A HARASSMENT CASE</a:t>
            </a:r>
          </a:p>
        </p:txBody>
      </p:sp>
    </p:spTree>
    <p:extLst>
      <p:ext uri="{BB962C8B-B14F-4D97-AF65-F5344CB8AC3E}">
        <p14:creationId xmlns:p14="http://schemas.microsoft.com/office/powerpoint/2010/main" val="3585801219"/>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p:nvPr/>
        </p:nvSpPr>
        <p:spPr>
          <a:xfrm>
            <a:off x="-61875" y="-100"/>
            <a:ext cx="20775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a:spLocks noGrp="1"/>
          </p:cNvSpPr>
          <p:nvPr>
            <p:ph type="body" idx="1"/>
          </p:nvPr>
        </p:nvSpPr>
        <p:spPr>
          <a:xfrm>
            <a:off x="3818579" y="644125"/>
            <a:ext cx="5188897" cy="4465028"/>
          </a:xfrm>
          <a:prstGeom prst="rect">
            <a:avLst/>
          </a:prstGeom>
        </p:spPr>
        <p:txBody>
          <a:bodyPr spcFirstLastPara="1" wrap="square" lIns="91425" tIns="91425" rIns="91425" bIns="91425" anchor="t" anchorCtr="0">
            <a:normAutofit/>
          </a:bodyPr>
          <a:lstStyle/>
          <a:p>
            <a:pPr marL="1200150" lvl="1" indent="-285750">
              <a:lnSpc>
                <a:spcPct val="114999"/>
              </a:lnSpc>
            </a:pPr>
            <a:r>
              <a:rPr lang="en" sz="2000">
                <a:solidFill>
                  <a:schemeClr val="dk1"/>
                </a:solidFill>
                <a:latin typeface="Century Schoolbook"/>
                <a:ea typeface="Roboto Condensed"/>
              </a:rPr>
              <a:t>Government records:</a:t>
            </a:r>
            <a:endParaRPr lang="en">
              <a:solidFill>
                <a:schemeClr val="dk1"/>
              </a:solidFill>
              <a:latin typeface="Century Schoolbook"/>
              <a:ea typeface="Roboto Condensed"/>
            </a:endParaRPr>
          </a:p>
          <a:p>
            <a:pPr marL="1657350" lvl="2">
              <a:lnSpc>
                <a:spcPct val="114999"/>
              </a:lnSpc>
            </a:pPr>
            <a:r>
              <a:rPr lang="en" sz="2000">
                <a:solidFill>
                  <a:schemeClr val="dk1"/>
                </a:solidFill>
                <a:latin typeface="Century Schoolbook"/>
                <a:ea typeface="Roboto Condensed"/>
              </a:rPr>
              <a:t>From HPD, DOB, etcetera </a:t>
            </a:r>
            <a:endParaRPr lang="en">
              <a:solidFill>
                <a:schemeClr val="dk1"/>
              </a:solidFill>
              <a:latin typeface="Century Schoolbook"/>
              <a:ea typeface="Roboto Condensed"/>
            </a:endParaRPr>
          </a:p>
          <a:p>
            <a:pPr marL="1657350" lvl="2">
              <a:lnSpc>
                <a:spcPct val="114999"/>
              </a:lnSpc>
            </a:pPr>
            <a:r>
              <a:rPr lang="en" sz="2000">
                <a:solidFill>
                  <a:schemeClr val="dk1"/>
                </a:solidFill>
                <a:latin typeface="Century Schoolbook"/>
                <a:ea typeface="Roboto Condensed"/>
              </a:rPr>
              <a:t>Living</a:t>
            </a:r>
            <a:r>
              <a:rPr lang="en" sz="2000">
                <a:solidFill>
                  <a:schemeClr val="dk1"/>
                </a:solidFill>
                <a:latin typeface="Century Schoolbook"/>
                <a:ea typeface="Century Schoolbook"/>
                <a:sym typeface="Century Schoolbook"/>
              </a:rPr>
              <a:t> in a building with three or more units</a:t>
            </a:r>
            <a:endParaRPr lang="en">
              <a:solidFill>
                <a:schemeClr val="dk1"/>
              </a:solidFill>
              <a:latin typeface="Century Schoolbook"/>
            </a:endParaRPr>
          </a:p>
          <a:p>
            <a:pPr marL="1657350" lvl="2">
              <a:lnSpc>
                <a:spcPct val="114999"/>
              </a:lnSpc>
            </a:pPr>
            <a:r>
              <a:rPr lang="en" sz="2000">
                <a:solidFill>
                  <a:schemeClr val="dk1"/>
                </a:solidFill>
                <a:latin typeface="Century Schoolbook"/>
                <a:ea typeface="Century Schoolbook"/>
              </a:rPr>
              <a:t>A police report* </a:t>
            </a:r>
          </a:p>
          <a:p>
            <a:pPr marL="1200150" lvl="1" indent="-285750">
              <a:lnSpc>
                <a:spcPct val="114999"/>
              </a:lnSpc>
            </a:pPr>
            <a:r>
              <a:rPr lang="en" sz="2000">
                <a:solidFill>
                  <a:schemeClr val="dk1"/>
                </a:solidFill>
                <a:latin typeface="Century Schoolbook"/>
                <a:ea typeface="Century Schoolbook"/>
              </a:rPr>
              <a:t>Written records </a:t>
            </a:r>
          </a:p>
          <a:p>
            <a:pPr marL="1657350" lvl="2">
              <a:lnSpc>
                <a:spcPct val="114999"/>
              </a:lnSpc>
            </a:pPr>
            <a:r>
              <a:rPr lang="en" sz="2000">
                <a:solidFill>
                  <a:schemeClr val="dk1"/>
                </a:solidFill>
                <a:latin typeface="Century Schoolbook"/>
                <a:ea typeface="Century Schoolbook"/>
              </a:rPr>
              <a:t>Texts</a:t>
            </a:r>
          </a:p>
          <a:p>
            <a:pPr marL="1657350" lvl="2">
              <a:lnSpc>
                <a:spcPct val="114999"/>
              </a:lnSpc>
            </a:pPr>
            <a:r>
              <a:rPr lang="en" sz="2000">
                <a:solidFill>
                  <a:schemeClr val="dk1"/>
                </a:solidFill>
                <a:latin typeface="Century Schoolbook"/>
                <a:ea typeface="Century Schoolbook"/>
              </a:rPr>
              <a:t>Letters</a:t>
            </a:r>
          </a:p>
          <a:p>
            <a:pPr marL="1657350" lvl="2">
              <a:lnSpc>
                <a:spcPct val="114999"/>
              </a:lnSpc>
            </a:pPr>
            <a:r>
              <a:rPr lang="en" sz="2000">
                <a:solidFill>
                  <a:schemeClr val="dk1"/>
                </a:solidFill>
                <a:latin typeface="Century Schoolbook"/>
                <a:ea typeface="Century Schoolbook"/>
              </a:rPr>
              <a:t>Emails</a:t>
            </a:r>
          </a:p>
          <a:p>
            <a:pPr marL="1200150" lvl="1" indent="-285750">
              <a:lnSpc>
                <a:spcPct val="114999"/>
              </a:lnSpc>
            </a:pPr>
            <a:r>
              <a:rPr lang="en" sz="2000">
                <a:solidFill>
                  <a:schemeClr val="dk1"/>
                </a:solidFill>
                <a:latin typeface="Century Schoolbook"/>
                <a:sym typeface="Century Schoolbook"/>
              </a:rPr>
              <a:t>Video</a:t>
            </a:r>
            <a:endParaRPr lang="en">
              <a:solidFill>
                <a:schemeClr val="dk1"/>
              </a:solidFill>
              <a:latin typeface="Century Schoolbook"/>
            </a:endParaRPr>
          </a:p>
          <a:p>
            <a:pPr marL="1200150" lvl="1" indent="-285750">
              <a:lnSpc>
                <a:spcPct val="114999"/>
              </a:lnSpc>
            </a:pPr>
            <a:r>
              <a:rPr lang="en" sz="2000">
                <a:solidFill>
                  <a:schemeClr val="dk1"/>
                </a:solidFill>
                <a:latin typeface="Century Schoolbook"/>
                <a:ea typeface="Roboto Condensed"/>
              </a:rPr>
              <a:t>Testimony</a:t>
            </a:r>
          </a:p>
          <a:p>
            <a:pPr>
              <a:buClr>
                <a:schemeClr val="dk1"/>
              </a:buClr>
              <a:buFont typeface="Century Schoolbook"/>
              <a:buChar char="●"/>
            </a:pPr>
            <a:endParaRPr lang="en">
              <a:solidFill>
                <a:schemeClr val="dk1"/>
              </a:solidFill>
              <a:latin typeface="Century Schoolbook"/>
              <a:ea typeface="Century Schoolbook"/>
              <a:cs typeface="Century Schoolbook"/>
            </a:endParaRPr>
          </a:p>
        </p:txBody>
      </p:sp>
      <p:pic>
        <p:nvPicPr>
          <p:cNvPr id="90" name="Google Shape;90;p16"/>
          <p:cNvPicPr preferRelativeResize="0"/>
          <p:nvPr/>
        </p:nvPicPr>
        <p:blipFill>
          <a:blip r:embed="rId3">
            <a:alphaModFix/>
          </a:blip>
          <a:stretch>
            <a:fillRect/>
          </a:stretch>
        </p:blipFill>
        <p:spPr>
          <a:xfrm>
            <a:off x="7073225" y="4577389"/>
            <a:ext cx="1934099" cy="442586"/>
          </a:xfrm>
          <a:prstGeom prst="rect">
            <a:avLst/>
          </a:prstGeom>
          <a:noFill/>
          <a:ln>
            <a:noFill/>
          </a:ln>
        </p:spPr>
      </p:pic>
      <p:sp>
        <p:nvSpPr>
          <p:cNvPr id="91" name="Google Shape;91;p16"/>
          <p:cNvSpPr txBox="1"/>
          <p:nvPr/>
        </p:nvSpPr>
        <p:spPr>
          <a:xfrm>
            <a:off x="76200" y="0"/>
            <a:ext cx="1213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FFD966"/>
                </a:solidFill>
                <a:latin typeface="Roboto Condensed"/>
                <a:ea typeface="Roboto Condensed"/>
                <a:cs typeface="Roboto Condensed"/>
                <a:sym typeface="Roboto Condensed"/>
              </a:rPr>
              <a:t>Step 1.</a:t>
            </a:r>
            <a:endParaRPr sz="2000">
              <a:solidFill>
                <a:srgbClr val="FFD966"/>
              </a:solidFill>
              <a:latin typeface="Roboto Condensed"/>
              <a:ea typeface="Roboto Condensed"/>
              <a:cs typeface="Roboto Condensed"/>
              <a:sym typeface="Roboto Condensed"/>
            </a:endParaRPr>
          </a:p>
        </p:txBody>
      </p:sp>
      <p:sp>
        <p:nvSpPr>
          <p:cNvPr id="2" name="TextBox 1">
            <a:extLst>
              <a:ext uri="{FF2B5EF4-FFF2-40B4-BE49-F238E27FC236}">
                <a16:creationId xmlns:a16="http://schemas.microsoft.com/office/drawing/2014/main" id="{C71199DF-3FF1-FD78-A839-68141D6ABF38}"/>
              </a:ext>
            </a:extLst>
          </p:cNvPr>
          <p:cNvSpPr txBox="1"/>
          <p:nvPr/>
        </p:nvSpPr>
        <p:spPr>
          <a:xfrm>
            <a:off x="4575875" y="250880"/>
            <a:ext cx="463205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Roboto Condensed"/>
              </a:rPr>
              <a:t>SOME FORMS OF EVIDENCE</a:t>
            </a:r>
            <a:r>
              <a:rPr lang="en-US" sz="2000">
                <a:latin typeface="Roboto Condensed"/>
                <a:ea typeface="Roboto Condensed"/>
                <a:cs typeface="Roboto Condensed"/>
              </a:rPr>
              <a:t>​</a:t>
            </a:r>
            <a:endParaRPr lang="en-US"/>
          </a:p>
        </p:txBody>
      </p:sp>
      <p:pic>
        <p:nvPicPr>
          <p:cNvPr id="7" name="Picture 6" descr="A squirrel eating a nut&#10;&#10;Description automatically generated">
            <a:extLst>
              <a:ext uri="{FF2B5EF4-FFF2-40B4-BE49-F238E27FC236}">
                <a16:creationId xmlns:a16="http://schemas.microsoft.com/office/drawing/2014/main" id="{EE86F8DE-BD0A-8625-9838-784E67B9F1A0}"/>
              </a:ext>
            </a:extLst>
          </p:cNvPr>
          <p:cNvPicPr>
            <a:picLocks noChangeAspect="1"/>
          </p:cNvPicPr>
          <p:nvPr/>
        </p:nvPicPr>
        <p:blipFill rotWithShape="1">
          <a:blip r:embed="rId4"/>
          <a:srcRect l="23187" r="45581" b="-3390"/>
          <a:stretch/>
        </p:blipFill>
        <p:spPr>
          <a:xfrm>
            <a:off x="2003088" y="1615"/>
            <a:ext cx="2397190" cy="5319901"/>
          </a:xfrm>
          <a:prstGeom prst="rect">
            <a:avLst/>
          </a:prstGeom>
        </p:spPr>
      </p:pic>
      <p:sp>
        <p:nvSpPr>
          <p:cNvPr id="6" name="Google Shape;106;p18">
            <a:extLst>
              <a:ext uri="{FF2B5EF4-FFF2-40B4-BE49-F238E27FC236}">
                <a16:creationId xmlns:a16="http://schemas.microsoft.com/office/drawing/2014/main" id="{8089A8F8-F571-F6E8-36B7-550821E6C08C}"/>
              </a:ext>
            </a:extLst>
          </p:cNvPr>
          <p:cNvSpPr txBox="1">
            <a:spLocks/>
          </p:cNvSpPr>
          <p:nvPr/>
        </p:nvSpPr>
        <p:spPr>
          <a:xfrm>
            <a:off x="483667" y="775402"/>
            <a:ext cx="2590299" cy="17866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9pPr>
          </a:lstStyle>
          <a:p>
            <a:r>
              <a:rPr lang="en" sz="3200" b="1">
                <a:solidFill>
                  <a:srgbClr val="6AC5EA"/>
                </a:solidFill>
                <a:highlight>
                  <a:srgbClr val="000000"/>
                </a:highlight>
                <a:latin typeface="Roboto Condensed"/>
                <a:ea typeface="Roboto Condensed"/>
                <a:cs typeface="Roboto Condensed"/>
              </a:rPr>
              <a:t>GATHER YOUR EVIDENCE</a:t>
            </a:r>
            <a:endParaRPr lang="en-US" sz="3200">
              <a:cs typeface="Arial"/>
            </a:endParaRPr>
          </a:p>
        </p:txBody>
      </p:sp>
      <p:sp>
        <p:nvSpPr>
          <p:cNvPr id="9" name="Google Shape;55;p13">
            <a:extLst>
              <a:ext uri="{FF2B5EF4-FFF2-40B4-BE49-F238E27FC236}">
                <a16:creationId xmlns:a16="http://schemas.microsoft.com/office/drawing/2014/main" id="{39EE78C9-9543-4DAB-592A-BADB2A9851E0}"/>
              </a:ext>
            </a:extLst>
          </p:cNvPr>
          <p:cNvSpPr/>
          <p:nvPr/>
        </p:nvSpPr>
        <p:spPr>
          <a:xfrm>
            <a:off x="2576246" y="4792854"/>
            <a:ext cx="2955927" cy="75817"/>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10" name="Google Shape;55;p13">
            <a:extLst>
              <a:ext uri="{FF2B5EF4-FFF2-40B4-BE49-F238E27FC236}">
                <a16:creationId xmlns:a16="http://schemas.microsoft.com/office/drawing/2014/main" id="{DBD7A810-C7F5-FCF7-06FD-62218F9D84AB}"/>
              </a:ext>
            </a:extLst>
          </p:cNvPr>
          <p:cNvSpPr/>
          <p:nvPr/>
        </p:nvSpPr>
        <p:spPr>
          <a:xfrm>
            <a:off x="881119" y="3552989"/>
            <a:ext cx="2093834" cy="66131"/>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p:nvPr/>
        </p:nvSpPr>
        <p:spPr>
          <a:xfrm>
            <a:off x="-61875" y="-100"/>
            <a:ext cx="20775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txBox="1">
            <a:spLocks noGrp="1"/>
          </p:cNvSpPr>
          <p:nvPr>
            <p:ph type="title"/>
          </p:nvPr>
        </p:nvSpPr>
        <p:spPr>
          <a:xfrm>
            <a:off x="86025" y="1782100"/>
            <a:ext cx="1934100" cy="183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D685BC"/>
                </a:solidFill>
                <a:latin typeface="Roboto Condensed"/>
                <a:ea typeface="Roboto Condensed"/>
                <a:cs typeface="Roboto Condensed"/>
                <a:sym typeface="Roboto Condensed"/>
              </a:rPr>
              <a:t>GETTING STARTED</a:t>
            </a:r>
            <a:endParaRPr b="1">
              <a:solidFill>
                <a:srgbClr val="D685BC"/>
              </a:solidFill>
              <a:latin typeface="Roboto Condensed"/>
              <a:ea typeface="Roboto Condensed"/>
              <a:cs typeface="Roboto Condensed"/>
              <a:sym typeface="Roboto Condensed"/>
            </a:endParaRPr>
          </a:p>
        </p:txBody>
      </p:sp>
      <p:sp>
        <p:nvSpPr>
          <p:cNvPr id="109" name="Google Shape;109;p18"/>
          <p:cNvSpPr txBox="1"/>
          <p:nvPr/>
        </p:nvSpPr>
        <p:spPr>
          <a:xfrm>
            <a:off x="76200" y="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D685BC"/>
                </a:solidFill>
                <a:latin typeface="Roboto Condensed"/>
                <a:ea typeface="Roboto Condensed"/>
                <a:cs typeface="Roboto Condensed"/>
                <a:sym typeface="Roboto Condensed"/>
              </a:rPr>
              <a:t>Step 2.</a:t>
            </a:r>
            <a:endParaRPr sz="2000">
              <a:solidFill>
                <a:srgbClr val="D685BC"/>
              </a:solidFill>
              <a:latin typeface="Roboto Condensed"/>
              <a:ea typeface="Roboto Condensed"/>
              <a:cs typeface="Roboto Condensed"/>
              <a:sym typeface="Roboto Condensed"/>
            </a:endParaRPr>
          </a:p>
        </p:txBody>
      </p:sp>
      <p:sp>
        <p:nvSpPr>
          <p:cNvPr id="5" name="Google Shape;89;p16">
            <a:extLst>
              <a:ext uri="{FF2B5EF4-FFF2-40B4-BE49-F238E27FC236}">
                <a16:creationId xmlns:a16="http://schemas.microsoft.com/office/drawing/2014/main" id="{A0563215-5CB7-42F5-D767-353399FD5750}"/>
              </a:ext>
            </a:extLst>
          </p:cNvPr>
          <p:cNvSpPr txBox="1">
            <a:spLocks/>
          </p:cNvSpPr>
          <p:nvPr/>
        </p:nvSpPr>
        <p:spPr>
          <a:xfrm>
            <a:off x="2277028" y="246981"/>
            <a:ext cx="6730447" cy="467797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rgbClr val="000000"/>
              </a:buClr>
              <a:buFont typeface="Century Schoolbook"/>
              <a:buChar char="●"/>
            </a:pPr>
            <a:r>
              <a:rPr lang="en" dirty="0">
                <a:solidFill>
                  <a:schemeClr val="dk1"/>
                </a:solidFill>
                <a:latin typeface="Century Schoolbook"/>
                <a:ea typeface="Century Schoolbook"/>
                <a:cs typeface="Century Schoolbook"/>
              </a:rPr>
              <a:t>Tell the clerk you want to start an HP action for harassment</a:t>
            </a:r>
          </a:p>
          <a:p>
            <a:pPr>
              <a:lnSpc>
                <a:spcPct val="114999"/>
              </a:lnSpc>
              <a:buClr>
                <a:srgbClr val="000000"/>
              </a:buClr>
              <a:buFont typeface="Century Schoolbook"/>
              <a:buChar char="●"/>
            </a:pPr>
            <a:r>
              <a:rPr lang="en" dirty="0">
                <a:solidFill>
                  <a:schemeClr val="dk1"/>
                </a:solidFill>
                <a:latin typeface="Century Schoolbook"/>
                <a:ea typeface="Century Schoolbook"/>
                <a:cs typeface="Century Schoolbook"/>
              </a:rPr>
              <a:t>Fill out an </a:t>
            </a:r>
            <a:r>
              <a:rPr lang="en" dirty="0">
                <a:solidFill>
                  <a:schemeClr val="dk1"/>
                </a:solidFill>
                <a:latin typeface="Roboto Condensed"/>
                <a:ea typeface="Century Schoolbook"/>
                <a:cs typeface="Century Schoolbook"/>
              </a:rPr>
              <a:t>ORDER TO SHOW CAUSE</a:t>
            </a:r>
          </a:p>
          <a:p>
            <a:pPr>
              <a:lnSpc>
                <a:spcPct val="114999"/>
              </a:lnSpc>
              <a:buClr>
                <a:srgbClr val="000000"/>
              </a:buClr>
              <a:buFont typeface="Century Schoolbook"/>
              <a:buChar char="●"/>
            </a:pPr>
            <a:r>
              <a:rPr lang="en" dirty="0">
                <a:solidFill>
                  <a:schemeClr val="dk1"/>
                </a:solidFill>
                <a:latin typeface="Century Schoolbook"/>
                <a:ea typeface="Century Schoolbook"/>
                <a:cs typeface="Century Schoolbook"/>
              </a:rPr>
              <a:t>Other forms:</a:t>
            </a:r>
          </a:p>
          <a:p>
            <a:pPr lvl="1">
              <a:lnSpc>
                <a:spcPct val="114999"/>
              </a:lnSpc>
              <a:buClr>
                <a:srgbClr val="595959"/>
              </a:buClr>
            </a:pPr>
            <a:r>
              <a:rPr lang="en" dirty="0">
                <a:solidFill>
                  <a:schemeClr val="dk1"/>
                </a:solidFill>
                <a:latin typeface="Century Schoolbook"/>
              </a:rPr>
              <a:t>Fee waiver form – or $45.00 (no personal checks or cards)</a:t>
            </a:r>
            <a:endParaRPr lang="en-US" dirty="0">
              <a:solidFill>
                <a:schemeClr val="dk1"/>
              </a:solidFill>
              <a:latin typeface="Century Schoolbook"/>
            </a:endParaRPr>
          </a:p>
          <a:p>
            <a:pPr lvl="1">
              <a:lnSpc>
                <a:spcPct val="114999"/>
              </a:lnSpc>
              <a:buClr>
                <a:srgbClr val="595959"/>
              </a:buClr>
            </a:pPr>
            <a:r>
              <a:rPr lang="en" dirty="0">
                <a:solidFill>
                  <a:schemeClr val="dk1"/>
                </a:solidFill>
                <a:latin typeface="Century Schoolbook"/>
              </a:rPr>
              <a:t>Inspection request (if there are physical conditions)</a:t>
            </a:r>
            <a:endParaRPr lang="en" dirty="0">
              <a:solidFill>
                <a:schemeClr val="dk1"/>
              </a:solidFill>
            </a:endParaRPr>
          </a:p>
          <a:p>
            <a:pPr>
              <a:lnSpc>
                <a:spcPct val="114999"/>
              </a:lnSpc>
              <a:buClr>
                <a:srgbClr val="000000"/>
              </a:buClr>
              <a:buFont typeface="Century Schoolbook"/>
              <a:buChar char="●"/>
            </a:pPr>
            <a:r>
              <a:rPr lang="en" dirty="0">
                <a:solidFill>
                  <a:schemeClr val="dk1"/>
                </a:solidFill>
                <a:latin typeface="Century Schoolbook"/>
                <a:ea typeface="Century Schoolbook"/>
                <a:cs typeface="Century Schoolbook"/>
              </a:rPr>
              <a:t>Possibly: fill out a statement explaining the harassment briefly but with detail</a:t>
            </a:r>
          </a:p>
          <a:p>
            <a:pPr>
              <a:lnSpc>
                <a:spcPct val="114999"/>
              </a:lnSpc>
              <a:buClr>
                <a:srgbClr val="000000"/>
              </a:buClr>
              <a:buFont typeface="Century Schoolbook"/>
              <a:buChar char="●"/>
            </a:pPr>
            <a:r>
              <a:rPr lang="en" dirty="0">
                <a:solidFill>
                  <a:schemeClr val="dk1"/>
                </a:solidFill>
                <a:latin typeface="Century Schoolbook"/>
                <a:ea typeface="Century Schoolbook"/>
                <a:cs typeface="Century Schoolbook"/>
              </a:rPr>
              <a:t>You will get:</a:t>
            </a:r>
            <a:endParaRPr lang="en" dirty="0">
              <a:solidFill>
                <a:schemeClr val="dk1"/>
              </a:solidFill>
              <a:ea typeface="Century Schoolbook"/>
            </a:endParaRPr>
          </a:p>
          <a:p>
            <a:pPr lvl="1">
              <a:lnSpc>
                <a:spcPct val="114999"/>
              </a:lnSpc>
              <a:buClr>
                <a:srgbClr val="000000"/>
              </a:buClr>
            </a:pPr>
            <a:r>
              <a:rPr lang="en" u="sng" dirty="0">
                <a:solidFill>
                  <a:schemeClr val="dk1"/>
                </a:solidFill>
                <a:latin typeface="Century Schoolbook"/>
                <a:ea typeface="Century Schoolbook"/>
                <a:cs typeface="Century Schoolbook"/>
              </a:rPr>
              <a:t>An inspection date</a:t>
            </a:r>
            <a:r>
              <a:rPr lang="en" dirty="0">
                <a:solidFill>
                  <a:schemeClr val="dk1"/>
                </a:solidFill>
                <a:latin typeface="Century Schoolbook"/>
                <a:ea typeface="Century Schoolbook"/>
                <a:cs typeface="Century Schoolbook"/>
              </a:rPr>
              <a:t> if you requested an inspection – usually about 1 week from filing  - you must be at home! </a:t>
            </a:r>
            <a:endParaRPr lang="en" dirty="0">
              <a:solidFill>
                <a:schemeClr val="dk1"/>
              </a:solidFill>
            </a:endParaRPr>
          </a:p>
          <a:p>
            <a:pPr lvl="1" indent="-342900">
              <a:lnSpc>
                <a:spcPct val="114999"/>
              </a:lnSpc>
              <a:buClr>
                <a:srgbClr val="000000"/>
              </a:buClr>
              <a:buSzPts val="1800"/>
            </a:pPr>
            <a:r>
              <a:rPr lang="en" u="sng" dirty="0">
                <a:solidFill>
                  <a:schemeClr val="dk1"/>
                </a:solidFill>
                <a:latin typeface="Century Schoolbook"/>
                <a:ea typeface="Century Schoolbook"/>
                <a:cs typeface="Century Schoolbook"/>
              </a:rPr>
              <a:t>A court date</a:t>
            </a:r>
            <a:r>
              <a:rPr lang="en" dirty="0">
                <a:solidFill>
                  <a:schemeClr val="dk1"/>
                </a:solidFill>
                <a:latin typeface="Century Schoolbook"/>
                <a:ea typeface="Century Schoolbook"/>
                <a:cs typeface="Century Schoolbook"/>
              </a:rPr>
              <a:t> – usually 10 days after inspection</a:t>
            </a:r>
            <a:endParaRPr lang="en" dirty="0">
              <a:solidFill>
                <a:schemeClr val="dk1"/>
              </a:solidFill>
            </a:endParaRPr>
          </a:p>
          <a:p>
            <a:pPr>
              <a:lnSpc>
                <a:spcPct val="114999"/>
              </a:lnSpc>
              <a:buClr>
                <a:srgbClr val="000000"/>
              </a:buClr>
              <a:buFont typeface="Century Schoolbook"/>
              <a:buChar char="●"/>
            </a:pPr>
            <a:r>
              <a:rPr lang="en" dirty="0">
                <a:solidFill>
                  <a:schemeClr val="dk1"/>
                </a:solidFill>
                <a:latin typeface="Century Schoolbook"/>
                <a:ea typeface="Century Schoolbook"/>
                <a:cs typeface="Century Schoolbook"/>
              </a:rPr>
              <a:t>Serve the forms on the landlord ASAP!</a:t>
            </a:r>
            <a:endParaRPr lang="en" dirty="0">
              <a:solidFill>
                <a:schemeClr val="dk1"/>
              </a:solidFill>
            </a:endParaRPr>
          </a:p>
          <a:p>
            <a:pPr lvl="1">
              <a:lnSpc>
                <a:spcPct val="114999"/>
              </a:lnSpc>
              <a:buClr>
                <a:srgbClr val="000000"/>
              </a:buClr>
              <a:buSzPts val="1800"/>
            </a:pPr>
            <a:r>
              <a:rPr lang="en" dirty="0">
                <a:solidFill>
                  <a:schemeClr val="dk1"/>
                </a:solidFill>
                <a:latin typeface="Century Schoolbook"/>
                <a:ea typeface="Century Schoolbook"/>
                <a:cs typeface="Century Schoolbook"/>
              </a:rPr>
              <a:t>Find the landlords' names and addresses by looking them up on </a:t>
            </a:r>
            <a:r>
              <a:rPr lang="en" dirty="0" err="1">
                <a:solidFill>
                  <a:schemeClr val="dk1"/>
                </a:solidFill>
                <a:latin typeface="Century Schoolbook"/>
                <a:ea typeface="Century Schoolbook"/>
                <a:cs typeface="Century Schoolbook"/>
              </a:rPr>
              <a:t>hpdonline</a:t>
            </a:r>
            <a:r>
              <a:rPr lang="en" dirty="0">
                <a:solidFill>
                  <a:schemeClr val="dk1"/>
                </a:solidFill>
                <a:latin typeface="Century Schoolbook"/>
                <a:ea typeface="Century Schoolbook"/>
                <a:cs typeface="Century Schoolbook"/>
              </a:rPr>
              <a:t> or </a:t>
            </a:r>
            <a:r>
              <a:rPr lang="en" dirty="0" err="1">
                <a:solidFill>
                  <a:schemeClr val="dk1"/>
                </a:solidFill>
                <a:latin typeface="Century Schoolbook"/>
                <a:ea typeface="Century Schoolbook"/>
                <a:cs typeface="Century Schoolbook"/>
              </a:rPr>
              <a:t>whoownswhat.nyc</a:t>
            </a:r>
            <a:r>
              <a:rPr lang="en" dirty="0">
                <a:solidFill>
                  <a:schemeClr val="dk1"/>
                </a:solidFill>
                <a:latin typeface="Century Schoolbook"/>
                <a:ea typeface="Century Schoolbook"/>
                <a:cs typeface="Century Schoolbook"/>
              </a:rPr>
              <a:t> </a:t>
            </a:r>
          </a:p>
          <a:p>
            <a:pPr lvl="1">
              <a:lnSpc>
                <a:spcPct val="114999"/>
              </a:lnSpc>
              <a:buClr>
                <a:srgbClr val="000000"/>
              </a:buClr>
              <a:buSzPts val="1800"/>
            </a:pPr>
            <a:r>
              <a:rPr lang="en" dirty="0">
                <a:solidFill>
                  <a:schemeClr val="dk1"/>
                </a:solidFill>
                <a:latin typeface="Century Schoolbook"/>
              </a:rPr>
              <a:t>Must be by certified mail</a:t>
            </a:r>
          </a:p>
          <a:p>
            <a:pPr lvl="1">
              <a:lnSpc>
                <a:spcPct val="114999"/>
              </a:lnSpc>
              <a:buClr>
                <a:srgbClr val="000000"/>
              </a:buClr>
              <a:buSzPts val="1800"/>
            </a:pPr>
            <a:r>
              <a:rPr lang="en" b="1" dirty="0">
                <a:solidFill>
                  <a:schemeClr val="dk1"/>
                </a:solidFill>
                <a:latin typeface="Century Schoolbook"/>
              </a:rPr>
              <a:t>Keep your certified mailing receipt and all related receipts</a:t>
            </a:r>
            <a:endParaRPr lang="en" dirty="0">
              <a:solidFill>
                <a:schemeClr val="dk1"/>
              </a:solidFill>
              <a:latin typeface="Century Schoolbook"/>
            </a:endParaRPr>
          </a:p>
          <a:p>
            <a:pPr marL="596900" lvl="1" indent="0">
              <a:lnSpc>
                <a:spcPct val="114999"/>
              </a:lnSpc>
              <a:buClr>
                <a:srgbClr val="595959"/>
              </a:buClr>
              <a:buNone/>
            </a:pPr>
            <a:endParaRPr lang="en">
              <a:solidFill>
                <a:schemeClr val="dk1"/>
              </a:solidFill>
              <a:latin typeface="Century School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3D07FFC0-6F2C-47F8-9D98-BC1FE27139C2}"/>
            </a:ext>
          </a:extLst>
        </p:cNvPr>
        <p:cNvGrpSpPr/>
        <p:nvPr/>
      </p:nvGrpSpPr>
      <p:grpSpPr>
        <a:xfrm>
          <a:off x="0" y="0"/>
          <a:ext cx="0" cy="0"/>
          <a:chOff x="0" y="0"/>
          <a:chExt cx="0" cy="0"/>
        </a:xfrm>
      </p:grpSpPr>
      <p:pic>
        <p:nvPicPr>
          <p:cNvPr id="59" name="Google Shape;59;p13">
            <a:extLst>
              <a:ext uri="{FF2B5EF4-FFF2-40B4-BE49-F238E27FC236}">
                <a16:creationId xmlns:a16="http://schemas.microsoft.com/office/drawing/2014/main" id="{4858C1FE-F72F-2639-9EA4-042FCA3C3984}"/>
              </a:ext>
            </a:extLst>
          </p:cNvPr>
          <p:cNvPicPr preferRelativeResize="0"/>
          <p:nvPr/>
        </p:nvPicPr>
        <p:blipFill rotWithShape="1">
          <a:blip r:embed="rId3">
            <a:alphaModFix/>
          </a:blip>
          <a:srcRect t="24599" b="13530"/>
          <a:stretch/>
        </p:blipFill>
        <p:spPr>
          <a:xfrm>
            <a:off x="0" y="0"/>
            <a:ext cx="9144000" cy="5143500"/>
          </a:xfrm>
          <a:prstGeom prst="rect">
            <a:avLst/>
          </a:prstGeom>
          <a:noFill/>
          <a:ln>
            <a:noFill/>
          </a:ln>
        </p:spPr>
      </p:pic>
      <p:sp>
        <p:nvSpPr>
          <p:cNvPr id="62" name="Google Shape;62;p13">
            <a:extLst>
              <a:ext uri="{FF2B5EF4-FFF2-40B4-BE49-F238E27FC236}">
                <a16:creationId xmlns:a16="http://schemas.microsoft.com/office/drawing/2014/main" id="{573B41C5-AB2C-2A44-7AD2-6CC118B3286E}"/>
              </a:ext>
            </a:extLst>
          </p:cNvPr>
          <p:cNvSpPr/>
          <p:nvPr/>
        </p:nvSpPr>
        <p:spPr>
          <a:xfrm>
            <a:off x="4885600" y="1994375"/>
            <a:ext cx="2865300" cy="2052600"/>
          </a:xfrm>
          <a:prstGeom prst="rect">
            <a:avLst/>
          </a:prstGeom>
          <a:solidFill>
            <a:schemeClr val="lt1"/>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65" name="Google Shape;65;p13">
            <a:extLst>
              <a:ext uri="{FF2B5EF4-FFF2-40B4-BE49-F238E27FC236}">
                <a16:creationId xmlns:a16="http://schemas.microsoft.com/office/drawing/2014/main" id="{41063FB0-4D45-AD86-039A-A3E8EBFBE67E}"/>
              </a:ext>
            </a:extLst>
          </p:cNvPr>
          <p:cNvSpPr txBox="1"/>
          <p:nvPr/>
        </p:nvSpPr>
        <p:spPr>
          <a:xfrm>
            <a:off x="4648200" y="2466575"/>
            <a:ext cx="2980200" cy="1108110"/>
          </a:xfrm>
          <a:prstGeom prst="rect">
            <a:avLst/>
          </a:prstGeom>
          <a:noFill/>
          <a:ln>
            <a:noFill/>
          </a:ln>
        </p:spPr>
        <p:txBody>
          <a:bodyPr spcFirstLastPara="1" wrap="square" lIns="91425" tIns="91425" rIns="91425" bIns="91425" anchor="t"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buClr>
                <a:schemeClr val="dk1"/>
              </a:buClr>
              <a:buSzPts val="1100"/>
            </a:pPr>
            <a:r>
              <a:rPr lang="en" sz="2000">
                <a:solidFill>
                  <a:schemeClr val="dk1"/>
                </a:solidFill>
                <a:latin typeface="Century Schoolbook"/>
                <a:ea typeface="Century Schoolbook"/>
                <a:cs typeface="Century Schoolbook"/>
              </a:rPr>
              <a:t>June 7, 2023</a:t>
            </a:r>
          </a:p>
          <a:p>
            <a:pPr algn="r">
              <a:buClr>
                <a:schemeClr val="dk1"/>
              </a:buClr>
              <a:buSzPts val="1100"/>
            </a:pPr>
            <a:r>
              <a:rPr lang="en" sz="2000" i="1">
                <a:solidFill>
                  <a:schemeClr val="dk1"/>
                </a:solidFill>
                <a:latin typeface="Century Schoolbook"/>
                <a:ea typeface="Century Schoolbook"/>
                <a:cs typeface="Century Schoolbook"/>
                <a:sym typeface="Century Schoolbook"/>
              </a:rPr>
              <a:t>with </a:t>
            </a:r>
            <a:r>
              <a:rPr lang="en" sz="2000">
                <a:solidFill>
                  <a:schemeClr val="dk1"/>
                </a:solidFill>
                <a:latin typeface="Century Schoolbook"/>
                <a:ea typeface="Century Schoolbook"/>
                <a:cs typeface="Century Schoolbook"/>
                <a:sym typeface="Century Schoolbook"/>
              </a:rPr>
              <a:t>Gale Brewer, District 6</a:t>
            </a:r>
            <a:endParaRPr sz="1800">
              <a:solidFill>
                <a:schemeClr val="dk1"/>
              </a:solidFill>
            </a:endParaRPr>
          </a:p>
        </p:txBody>
      </p:sp>
      <p:sp>
        <p:nvSpPr>
          <p:cNvPr id="5" name="Rectangle 4">
            <a:extLst>
              <a:ext uri="{FF2B5EF4-FFF2-40B4-BE49-F238E27FC236}">
                <a16:creationId xmlns:a16="http://schemas.microsoft.com/office/drawing/2014/main" id="{279A3011-7A2C-7FFB-9E7D-7F733BEB0304}"/>
              </a:ext>
            </a:extLst>
          </p:cNvPr>
          <p:cNvSpPr/>
          <p:nvPr/>
        </p:nvSpPr>
        <p:spPr>
          <a:xfrm>
            <a:off x="530679" y="498023"/>
            <a:ext cx="8033657" cy="4155621"/>
          </a:xfrm>
          <a:prstGeom prst="rect">
            <a:avLst/>
          </a:prstGeom>
          <a:solidFill>
            <a:schemeClr val="bg1"/>
          </a:solid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Content Placeholder 2">
            <a:extLst>
              <a:ext uri="{FF2B5EF4-FFF2-40B4-BE49-F238E27FC236}">
                <a16:creationId xmlns:a16="http://schemas.microsoft.com/office/drawing/2014/main" id="{601F12F0-D869-A882-E036-7FAD685E7C46}"/>
              </a:ext>
            </a:extLst>
          </p:cNvPr>
          <p:cNvSpPr txBox="1">
            <a:spLocks/>
          </p:cNvSpPr>
          <p:nvPr/>
        </p:nvSpPr>
        <p:spPr>
          <a:xfrm>
            <a:off x="3764104" y="1431425"/>
            <a:ext cx="4629813" cy="2751363"/>
          </a:xfrm>
          <a:prstGeom prst="rect">
            <a:avLst/>
          </a:prstGeom>
          <a:solidFill>
            <a:schemeClr val="bg1"/>
          </a:solidFill>
        </p:spPr>
        <p:txBody>
          <a:bodyPr vert="horz" lIns="68580" tIns="34290" rIns="68580" bIns="3429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a:solidFill>
                  <a:srgbClr val="000000"/>
                </a:solidFill>
                <a:latin typeface="Century Schoolbook"/>
                <a:ea typeface="+mn-lt"/>
                <a:cs typeface="+mn-lt"/>
              </a:rPr>
              <a:t>What's landlord harassment, to us? </a:t>
            </a:r>
          </a:p>
          <a:p>
            <a:pPr algn="ctr"/>
            <a:endParaRPr lang="en-US" sz="1400">
              <a:solidFill>
                <a:srgbClr val="000000"/>
              </a:solidFill>
              <a:latin typeface="Century Schoolbook"/>
              <a:ea typeface="+mn-lt"/>
              <a:cs typeface="+mn-lt"/>
            </a:endParaRPr>
          </a:p>
          <a:p>
            <a:pPr algn="ctr"/>
            <a:r>
              <a:rPr lang="en-US" sz="1400">
                <a:solidFill>
                  <a:srgbClr val="000000"/>
                </a:solidFill>
                <a:latin typeface="Century Schoolbook"/>
                <a:ea typeface="+mn-lt"/>
                <a:cs typeface="+mn-lt"/>
              </a:rPr>
              <a:t>"Many landlords illegally harass and intimidate low-income and rent-stabilized tenants to drive them out in favor of higher-paying tenants."</a:t>
            </a:r>
            <a:endParaRPr lang="en-US" sz="1400">
              <a:latin typeface="Century Schoolbook"/>
              <a:cs typeface="Arial"/>
            </a:endParaRPr>
          </a:p>
          <a:p>
            <a:pPr algn="ctr"/>
            <a:endParaRPr lang="en-US" sz="1400">
              <a:latin typeface="Century Schoolbook" panose="02040604050505020304" pitchFamily="18" charset="0"/>
              <a:cs typeface="Arial"/>
            </a:endParaRPr>
          </a:p>
          <a:p>
            <a:pPr algn="ctr"/>
            <a:r>
              <a:rPr lang="en-US" sz="1400">
                <a:latin typeface="Century Schoolbook"/>
                <a:cs typeface="Arial"/>
              </a:rPr>
              <a:t>A landlord who harasses you is likely to be harassing other people in the building too.  You are stronger together!</a:t>
            </a:r>
          </a:p>
          <a:p>
            <a:pPr algn="ctr"/>
            <a:endParaRPr lang="en-US" sz="1400">
              <a:latin typeface="Century Schoolbook" panose="02040604050505020304" pitchFamily="18" charset="0"/>
              <a:cs typeface="Arial"/>
            </a:endParaRPr>
          </a:p>
          <a:p>
            <a:pPr algn="ctr"/>
            <a:r>
              <a:rPr lang="en-US" sz="1400">
                <a:latin typeface="Century Schoolbook"/>
                <a:cs typeface="Arial"/>
              </a:rPr>
              <a:t>Our housing team assists </a:t>
            </a:r>
            <a:r>
              <a:rPr lang="en-US" sz="1400" b="1">
                <a:latin typeface="Century Schoolbook"/>
                <a:cs typeface="Arial"/>
              </a:rPr>
              <a:t>organized tenants</a:t>
            </a:r>
            <a:r>
              <a:rPr lang="en-US" sz="1400">
                <a:latin typeface="Century Schoolbook"/>
                <a:cs typeface="Arial"/>
              </a:rPr>
              <a:t> – tenant associations and tenant unions – get repairs and defend their rights in their buildings.</a:t>
            </a:r>
            <a:endParaRPr lang="en-US" sz="1400">
              <a:latin typeface="Century Schoolbook"/>
            </a:endParaRPr>
          </a:p>
          <a:p>
            <a:pPr algn="ctr"/>
            <a:endParaRPr lang="en-US" sz="1400">
              <a:latin typeface="Century Schoolbook" panose="02040604050505020304" pitchFamily="18" charset="0"/>
              <a:cs typeface="Arial"/>
            </a:endParaRPr>
          </a:p>
          <a:p>
            <a:pPr algn="ctr"/>
            <a:endParaRPr lang="en-US" sz="900">
              <a:latin typeface="Century Schoolbook" panose="02040604050505020304" pitchFamily="18" charset="0"/>
              <a:cs typeface="Arial"/>
            </a:endParaRPr>
          </a:p>
        </p:txBody>
      </p:sp>
      <p:pic>
        <p:nvPicPr>
          <p:cNvPr id="4" name="Picture 3" descr="A black text on a white background&#10;&#10;Description automatically generated">
            <a:extLst>
              <a:ext uri="{FF2B5EF4-FFF2-40B4-BE49-F238E27FC236}">
                <a16:creationId xmlns:a16="http://schemas.microsoft.com/office/drawing/2014/main" id="{D566B37B-7291-B23C-CB36-2486B4A1F411}"/>
              </a:ext>
            </a:extLst>
          </p:cNvPr>
          <p:cNvPicPr>
            <a:picLocks noChangeAspect="1"/>
          </p:cNvPicPr>
          <p:nvPr/>
        </p:nvPicPr>
        <p:blipFill>
          <a:blip r:embed="rId4"/>
          <a:stretch>
            <a:fillRect/>
          </a:stretch>
        </p:blipFill>
        <p:spPr>
          <a:xfrm>
            <a:off x="4795376" y="738363"/>
            <a:ext cx="2383094" cy="540467"/>
          </a:xfrm>
          <a:prstGeom prst="rect">
            <a:avLst/>
          </a:prstGeom>
        </p:spPr>
      </p:pic>
      <p:pic>
        <p:nvPicPr>
          <p:cNvPr id="6" name="Picture 5" descr="A group of fish swimming in a group of fish&#10;&#10;Description automatically generated">
            <a:extLst>
              <a:ext uri="{FF2B5EF4-FFF2-40B4-BE49-F238E27FC236}">
                <a16:creationId xmlns:a16="http://schemas.microsoft.com/office/drawing/2014/main" id="{519F3808-3F63-3276-35FA-35DF59A7CDFF}"/>
              </a:ext>
            </a:extLst>
          </p:cNvPr>
          <p:cNvPicPr>
            <a:picLocks noChangeAspect="1"/>
          </p:cNvPicPr>
          <p:nvPr/>
        </p:nvPicPr>
        <p:blipFill rotWithShape="1">
          <a:blip r:embed="rId5"/>
          <a:srcRect l="13187" t="693" r="-550" b="-501"/>
          <a:stretch/>
        </p:blipFill>
        <p:spPr>
          <a:xfrm>
            <a:off x="911462" y="1096386"/>
            <a:ext cx="2455638" cy="3080183"/>
          </a:xfrm>
          <a:prstGeom prst="rect">
            <a:avLst/>
          </a:prstGeom>
        </p:spPr>
      </p:pic>
    </p:spTree>
    <p:extLst>
      <p:ext uri="{BB962C8B-B14F-4D97-AF65-F5344CB8AC3E}">
        <p14:creationId xmlns:p14="http://schemas.microsoft.com/office/powerpoint/2010/main" val="425237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p:nvPr/>
        </p:nvSpPr>
        <p:spPr>
          <a:xfrm>
            <a:off x="-61875" y="-100"/>
            <a:ext cx="20775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title"/>
          </p:nvPr>
        </p:nvSpPr>
        <p:spPr>
          <a:xfrm>
            <a:off x="86025" y="1477300"/>
            <a:ext cx="1934100" cy="1833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FFD966"/>
                </a:solidFill>
                <a:latin typeface="Roboto Condensed"/>
                <a:ea typeface="Roboto Condensed"/>
                <a:cs typeface="Roboto Condensed"/>
                <a:sym typeface="Roboto Condensed"/>
              </a:rPr>
              <a:t>GOING TO COURT </a:t>
            </a:r>
            <a:endParaRPr b="1">
              <a:solidFill>
                <a:srgbClr val="FFD966"/>
              </a:solidFill>
              <a:latin typeface="Roboto Condensed"/>
              <a:ea typeface="Roboto Condensed"/>
              <a:cs typeface="Roboto Condensed"/>
              <a:sym typeface="Roboto Condensed"/>
            </a:endParaRPr>
          </a:p>
        </p:txBody>
      </p:sp>
      <p:sp>
        <p:nvSpPr>
          <p:cNvPr id="137" name="Google Shape;137;p21"/>
          <p:cNvSpPr txBox="1">
            <a:spLocks noGrp="1"/>
          </p:cNvSpPr>
          <p:nvPr>
            <p:ph type="body" idx="1"/>
          </p:nvPr>
        </p:nvSpPr>
        <p:spPr>
          <a:xfrm>
            <a:off x="2249375" y="415500"/>
            <a:ext cx="6590700" cy="4484400"/>
          </a:xfrm>
          <a:prstGeom prst="rect">
            <a:avLst/>
          </a:prstGeom>
        </p:spPr>
        <p:txBody>
          <a:bodyPr spcFirstLastPara="1" wrap="square" lIns="91425" tIns="91425" rIns="91425" bIns="91425" anchor="t" anchorCtr="0">
            <a:normAutofit fontScale="92500"/>
          </a:bodyPr>
          <a:lstStyle/>
          <a:p>
            <a:pPr marL="0" indent="0">
              <a:buNone/>
            </a:pPr>
            <a:r>
              <a:rPr lang="en" b="1">
                <a:solidFill>
                  <a:schemeClr val="dk1"/>
                </a:solidFill>
                <a:highlight>
                  <a:srgbClr val="D685BC"/>
                </a:highlight>
                <a:latin typeface="Century Schoolbook"/>
                <a:ea typeface="Century Schoolbook"/>
                <a:cs typeface="Century Schoolbook"/>
                <a:sym typeface="Century Schoolbook"/>
              </a:rPr>
              <a:t>First court date</a:t>
            </a:r>
            <a:endParaRPr b="1">
              <a:solidFill>
                <a:schemeClr val="dk1"/>
              </a:solidFill>
              <a:highlight>
                <a:srgbClr val="D685BC"/>
              </a:highlight>
              <a:latin typeface="Century Schoolbook"/>
              <a:ea typeface="Century Schoolbook"/>
              <a:cs typeface="Century Schoolbook"/>
              <a:sym typeface="Century Schoolbook"/>
            </a:endParaRPr>
          </a:p>
          <a:p>
            <a:pPr indent="-316865">
              <a:lnSpc>
                <a:spcPct val="114999"/>
              </a:lnSpc>
              <a:buClr>
                <a:schemeClr val="dk1"/>
              </a:buClr>
              <a:buSzPct val="100000"/>
              <a:buFont typeface="Century Schoolbook"/>
              <a:buChar char="●"/>
            </a:pPr>
            <a:r>
              <a:rPr lang="en">
                <a:solidFill>
                  <a:schemeClr val="dk1"/>
                </a:solidFill>
                <a:latin typeface="Century Schoolbook"/>
                <a:ea typeface="Century Schoolbook"/>
                <a:cs typeface="Century Schoolbook"/>
              </a:rPr>
              <a:t>The court will make sure you served the landlord correctly</a:t>
            </a:r>
          </a:p>
          <a:p>
            <a:pPr lvl="1">
              <a:lnSpc>
                <a:spcPct val="114999"/>
              </a:lnSpc>
              <a:buClr>
                <a:schemeClr val="dk1"/>
              </a:buClr>
              <a:buSzPct val="100000"/>
              <a:buFont typeface="Century Schoolbook"/>
              <a:buChar char="○"/>
            </a:pPr>
            <a:r>
              <a:rPr lang="en">
                <a:solidFill>
                  <a:schemeClr val="dk1"/>
                </a:solidFill>
                <a:latin typeface="Century Schoolbook"/>
                <a:ea typeface="Century Schoolbook"/>
                <a:cs typeface="Century Schoolbook"/>
              </a:rPr>
              <a:t>If not, they will dismiss the case and you'll have to start over</a:t>
            </a:r>
          </a:p>
          <a:p>
            <a:pPr indent="-316865">
              <a:buClr>
                <a:schemeClr val="dk1"/>
              </a:buClr>
              <a:buSzPct val="100000"/>
              <a:buFont typeface="Century Schoolbook"/>
              <a:buChar char="●"/>
            </a:pPr>
            <a:r>
              <a:rPr lang="en">
                <a:solidFill>
                  <a:schemeClr val="dk1"/>
                </a:solidFill>
                <a:latin typeface="Century Schoolbook"/>
                <a:ea typeface="Century Schoolbook"/>
                <a:cs typeface="Century Schoolbook"/>
                <a:sym typeface="Century Schoolbook"/>
              </a:rPr>
              <a:t>If the landlord isn't there, you can ask for a "default judgment," but the court might just set a new court date instead </a:t>
            </a:r>
            <a:endParaRPr>
              <a:solidFill>
                <a:schemeClr val="dk1"/>
              </a:solidFill>
              <a:latin typeface="Century Schoolbook"/>
              <a:ea typeface="Century Schoolbook"/>
              <a:cs typeface="Century Schoolbook"/>
            </a:endParaRPr>
          </a:p>
          <a:p>
            <a:pPr indent="-316865">
              <a:lnSpc>
                <a:spcPct val="114999"/>
              </a:lnSpc>
              <a:buClr>
                <a:schemeClr val="dk1"/>
              </a:buClr>
              <a:buSzPct val="100000"/>
              <a:buFont typeface="Century Schoolbook"/>
              <a:buChar char="●"/>
            </a:pPr>
            <a:r>
              <a:rPr lang="en">
                <a:solidFill>
                  <a:schemeClr val="dk1"/>
                </a:solidFill>
                <a:latin typeface="Century Schoolbook"/>
                <a:ea typeface="Century Schoolbook"/>
                <a:cs typeface="Century Schoolbook"/>
                <a:sym typeface="Century Schoolbook"/>
              </a:rPr>
              <a:t>The judge might not be there – you'll get a new court date </a:t>
            </a:r>
            <a:endParaRPr lang="en">
              <a:solidFill>
                <a:schemeClr val="dk1"/>
              </a:solidFill>
              <a:latin typeface="Century Schoolbook"/>
              <a:ea typeface="Century Schoolbook"/>
              <a:cs typeface="Century Schoolbook"/>
            </a:endParaRPr>
          </a:p>
          <a:p>
            <a:pPr indent="-316865">
              <a:lnSpc>
                <a:spcPct val="114999"/>
              </a:lnSpc>
              <a:buClr>
                <a:schemeClr val="dk1"/>
              </a:buClr>
              <a:buSzPct val="100000"/>
              <a:buFont typeface="Century Schoolbook"/>
              <a:buChar char="●"/>
            </a:pPr>
            <a:r>
              <a:rPr lang="en">
                <a:solidFill>
                  <a:schemeClr val="dk1"/>
                </a:solidFill>
                <a:latin typeface="Century Schoolbook"/>
                <a:ea typeface="Century Schoolbook"/>
                <a:cs typeface="Century Schoolbook"/>
              </a:rPr>
              <a:t>If both sides are there, the judge or court might encourage you to come to an agreement/settlement, or to try to do so before the next court date</a:t>
            </a:r>
          </a:p>
          <a:p>
            <a:pPr indent="-316865">
              <a:lnSpc>
                <a:spcPct val="114999"/>
              </a:lnSpc>
              <a:buClr>
                <a:schemeClr val="dk1"/>
              </a:buClr>
              <a:buSzPct val="100000"/>
              <a:buFont typeface="Century Schoolbook"/>
              <a:buChar char="●"/>
            </a:pPr>
            <a:r>
              <a:rPr lang="en">
                <a:solidFill>
                  <a:schemeClr val="dk1"/>
                </a:solidFill>
                <a:latin typeface="Century Schoolbook"/>
                <a:ea typeface="Century Schoolbook"/>
                <a:cs typeface="Century Schoolbook"/>
              </a:rPr>
              <a:t>The next court might be in 3 weeks – roughly </a:t>
            </a:r>
          </a:p>
          <a:p>
            <a:pPr marL="0" lvl="0" indent="0" algn="l" rtl="0">
              <a:spcBef>
                <a:spcPts val="0"/>
              </a:spcBef>
              <a:spcAft>
                <a:spcPts val="0"/>
              </a:spcAft>
              <a:buClr>
                <a:schemeClr val="dk1"/>
              </a:buClr>
              <a:buSzPct val="61111"/>
              <a:buNone/>
            </a:pPr>
            <a:endParaRPr lang="en" b="1">
              <a:solidFill>
                <a:schemeClr val="dk1"/>
              </a:solidFill>
              <a:highlight>
                <a:srgbClr val="FFD966"/>
              </a:highlight>
              <a:latin typeface="Century Schoolbook"/>
              <a:ea typeface="Century Schoolbook"/>
              <a:cs typeface="Century Schoolbook"/>
            </a:endParaRPr>
          </a:p>
          <a:p>
            <a:pPr marL="0" indent="0">
              <a:buNone/>
            </a:pPr>
            <a:r>
              <a:rPr lang="en" b="1">
                <a:solidFill>
                  <a:schemeClr val="dk1"/>
                </a:solidFill>
                <a:highlight>
                  <a:srgbClr val="D685BC"/>
                </a:highlight>
                <a:latin typeface="Century Schoolbook"/>
                <a:ea typeface="Century Schoolbook"/>
                <a:cs typeface="Century Schoolbook"/>
                <a:sym typeface="Century Schoolbook"/>
              </a:rPr>
              <a:t>Future court dates: </a:t>
            </a:r>
            <a:endParaRPr lang="en">
              <a:solidFill>
                <a:schemeClr val="dk1"/>
              </a:solidFill>
              <a:latin typeface="Century Schoolbook"/>
              <a:ea typeface="Century Schoolbook"/>
              <a:cs typeface="Century Schoolbook"/>
              <a:sym typeface="Century Schoolbook"/>
            </a:endParaRPr>
          </a:p>
          <a:p>
            <a:pPr marL="285750" indent="-316865">
              <a:lnSpc>
                <a:spcPct val="114999"/>
              </a:lnSpc>
              <a:buFont typeface="Century Schoolbook,Serif"/>
              <a:buChar char="●"/>
            </a:pPr>
            <a:r>
              <a:rPr lang="en" sz="1400">
                <a:solidFill>
                  <a:schemeClr val="dk1"/>
                </a:solidFill>
                <a:latin typeface="Century Schoolbook"/>
                <a:ea typeface="Century Schoolbook"/>
                <a:cs typeface="Century Schoolbook"/>
                <a:sym typeface="Century Schoolbook"/>
              </a:rPr>
              <a:t>If you haven't come to an agreement/settlement with the landlord, be ready to show the court your evidence </a:t>
            </a:r>
            <a:endParaRPr lang="en">
              <a:solidFill>
                <a:schemeClr val="dk1"/>
              </a:solidFill>
              <a:latin typeface="Century Schoolbook"/>
              <a:ea typeface="Century Schoolbook"/>
              <a:cs typeface="Century Schoolbook"/>
            </a:endParaRPr>
          </a:p>
        </p:txBody>
      </p:sp>
      <p:pic>
        <p:nvPicPr>
          <p:cNvPr id="138" name="Google Shape;138;p21"/>
          <p:cNvPicPr preferRelativeResize="0"/>
          <p:nvPr/>
        </p:nvPicPr>
        <p:blipFill>
          <a:blip r:embed="rId3">
            <a:alphaModFix/>
          </a:blip>
          <a:stretch>
            <a:fillRect/>
          </a:stretch>
        </p:blipFill>
        <p:spPr>
          <a:xfrm>
            <a:off x="7073225" y="4577389"/>
            <a:ext cx="1934099" cy="442586"/>
          </a:xfrm>
          <a:prstGeom prst="rect">
            <a:avLst/>
          </a:prstGeom>
          <a:noFill/>
          <a:ln>
            <a:noFill/>
          </a:ln>
        </p:spPr>
      </p:pic>
      <p:sp>
        <p:nvSpPr>
          <p:cNvPr id="139" name="Google Shape;139;p21"/>
          <p:cNvSpPr txBox="1"/>
          <p:nvPr/>
        </p:nvSpPr>
        <p:spPr>
          <a:xfrm>
            <a:off x="76200" y="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FFD966"/>
                </a:solidFill>
                <a:latin typeface="Roboto Condensed"/>
                <a:ea typeface="Roboto Condensed"/>
                <a:cs typeface="Roboto Condensed"/>
                <a:sym typeface="Roboto Condensed"/>
              </a:rPr>
              <a:t>Step 3.</a:t>
            </a:r>
            <a:endParaRPr sz="2000">
              <a:solidFill>
                <a:srgbClr val="FFD966"/>
              </a:solidFill>
              <a:latin typeface="Roboto Condensed"/>
              <a:ea typeface="Roboto Condensed"/>
              <a:cs typeface="Roboto Condensed"/>
              <a:sym typeface="Roboto Condense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p:nvPr/>
        </p:nvSpPr>
        <p:spPr>
          <a:xfrm>
            <a:off x="3212143" y="-100"/>
            <a:ext cx="5942389"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txBox="1">
            <a:spLocks noGrp="1"/>
          </p:cNvSpPr>
          <p:nvPr>
            <p:ph type="body" idx="1"/>
          </p:nvPr>
        </p:nvSpPr>
        <p:spPr>
          <a:xfrm>
            <a:off x="3634876" y="789872"/>
            <a:ext cx="5101719" cy="3784938"/>
          </a:xfrm>
          <a:prstGeom prst="rect">
            <a:avLst/>
          </a:prstGeom>
        </p:spPr>
        <p:txBody>
          <a:bodyPr spcFirstLastPara="1" wrap="square" lIns="91425" tIns="91425" rIns="91425" bIns="91425" anchor="t" anchorCtr="0">
            <a:normAutofit fontScale="92500" lnSpcReduction="10000"/>
          </a:bodyPr>
          <a:lstStyle/>
          <a:p>
            <a:pPr marL="148590" indent="0">
              <a:buClr>
                <a:schemeClr val="dk1"/>
              </a:buClr>
              <a:buSzPct val="100000"/>
              <a:buNone/>
            </a:pPr>
            <a:r>
              <a:rPr lang="en" sz="2200" b="1">
                <a:solidFill>
                  <a:srgbClr val="FFFFFF"/>
                </a:solidFill>
                <a:latin typeface="Roboto Condensed"/>
                <a:ea typeface="Century Schoolbook"/>
                <a:cs typeface="Century Schoolbook"/>
              </a:rPr>
              <a:t>TWO ROADS TO WINNING YOUR CASE</a:t>
            </a:r>
          </a:p>
          <a:p>
            <a:pPr marL="148590" indent="0">
              <a:lnSpc>
                <a:spcPct val="114999"/>
              </a:lnSpc>
              <a:buNone/>
            </a:pPr>
            <a:endParaRPr lang="en">
              <a:solidFill>
                <a:srgbClr val="FFFFFF"/>
              </a:solidFill>
              <a:latin typeface="Century Schoolbook"/>
              <a:ea typeface="Century Schoolbook"/>
              <a:cs typeface="Century Schoolbook"/>
              <a:sym typeface="Century Schoolbook"/>
            </a:endParaRPr>
          </a:p>
          <a:p>
            <a:pPr marL="148590" indent="0">
              <a:lnSpc>
                <a:spcPct val="114999"/>
              </a:lnSpc>
              <a:buNone/>
            </a:pPr>
            <a:r>
              <a:rPr lang="en">
                <a:solidFill>
                  <a:srgbClr val="FFFFFF"/>
                </a:solidFill>
                <a:latin typeface="Century Schoolbook"/>
                <a:ea typeface="Century Schoolbook"/>
                <a:cs typeface="Century Schoolbook"/>
                <a:sym typeface="Century Schoolbook"/>
              </a:rPr>
              <a:t>You can come to a </a:t>
            </a:r>
            <a:r>
              <a:rPr lang="en" u="sng">
                <a:solidFill>
                  <a:srgbClr val="FFFFFF"/>
                </a:solidFill>
                <a:latin typeface="Century Schoolbook"/>
                <a:ea typeface="Century Schoolbook"/>
                <a:cs typeface="Century Schoolbook"/>
                <a:sym typeface="Century Schoolbook"/>
              </a:rPr>
              <a:t>settlement agreement</a:t>
            </a:r>
            <a:r>
              <a:rPr lang="en">
                <a:solidFill>
                  <a:srgbClr val="FFFFFF"/>
                </a:solidFill>
                <a:latin typeface="Century Schoolbook"/>
                <a:ea typeface="Century Schoolbook"/>
                <a:cs typeface="Century Schoolbook"/>
                <a:sym typeface="Century Schoolbook"/>
              </a:rPr>
              <a:t> where the landlord agrees not to do the harassing behavior for a certain time period. </a:t>
            </a:r>
            <a:endParaRPr lang="en-US">
              <a:solidFill>
                <a:srgbClr val="FFFFFF"/>
              </a:solidFill>
              <a:latin typeface="Century Schoolbook"/>
              <a:ea typeface="Century Schoolbook"/>
              <a:cs typeface="Century Schoolbook"/>
            </a:endParaRPr>
          </a:p>
          <a:p>
            <a:pPr marL="148590" indent="0">
              <a:lnSpc>
                <a:spcPct val="114999"/>
              </a:lnSpc>
              <a:buNone/>
            </a:pPr>
            <a:endParaRPr lang="en">
              <a:solidFill>
                <a:srgbClr val="FFFFFF"/>
              </a:solidFill>
              <a:latin typeface="Century Schoolbook"/>
              <a:ea typeface="Century Schoolbook"/>
              <a:cs typeface="Century Schoolbook"/>
            </a:endParaRPr>
          </a:p>
          <a:p>
            <a:pPr marL="148590" indent="0">
              <a:lnSpc>
                <a:spcPct val="114999"/>
              </a:lnSpc>
              <a:buClr>
                <a:schemeClr val="dk1"/>
              </a:buClr>
              <a:buSzPct val="100000"/>
              <a:buNone/>
            </a:pPr>
            <a:r>
              <a:rPr lang="en">
                <a:solidFill>
                  <a:srgbClr val="FFFFFF"/>
                </a:solidFill>
                <a:latin typeface="Century Schoolbook"/>
                <a:ea typeface="Century Schoolbook"/>
                <a:cs typeface="Century Schoolbook"/>
              </a:rPr>
              <a:t>Or, instead, you can continue to ask the judge for an </a:t>
            </a:r>
            <a:r>
              <a:rPr lang="en" u="sng">
                <a:solidFill>
                  <a:srgbClr val="FFFFFF"/>
                </a:solidFill>
                <a:latin typeface="Century Schoolbook"/>
                <a:ea typeface="Century Schoolbook"/>
                <a:cs typeface="Century Schoolbook"/>
              </a:rPr>
              <a:t>order</a:t>
            </a:r>
            <a:r>
              <a:rPr lang="en">
                <a:solidFill>
                  <a:srgbClr val="FFFFFF"/>
                </a:solidFill>
                <a:latin typeface="Century Schoolbook"/>
                <a:ea typeface="Century Schoolbook"/>
                <a:cs typeface="Century Schoolbook"/>
              </a:rPr>
              <a:t> telling the landlord to stop – you will probably have to win at </a:t>
            </a:r>
            <a:r>
              <a:rPr lang="en" u="sng">
                <a:solidFill>
                  <a:srgbClr val="FFFFFF"/>
                </a:solidFill>
                <a:latin typeface="Century Schoolbook"/>
                <a:ea typeface="Century Schoolbook"/>
                <a:cs typeface="Century Schoolbook"/>
              </a:rPr>
              <a:t>trial</a:t>
            </a:r>
            <a:r>
              <a:rPr lang="en">
                <a:solidFill>
                  <a:srgbClr val="FFFFFF"/>
                </a:solidFill>
                <a:latin typeface="Century Schoolbook"/>
                <a:ea typeface="Century Schoolbook"/>
                <a:cs typeface="Century Schoolbook"/>
              </a:rPr>
              <a:t> to get this.</a:t>
            </a:r>
          </a:p>
          <a:p>
            <a:pPr marL="148590" indent="0">
              <a:lnSpc>
                <a:spcPct val="114999"/>
              </a:lnSpc>
              <a:buNone/>
            </a:pPr>
            <a:endParaRPr lang="en">
              <a:solidFill>
                <a:srgbClr val="FFFFFF"/>
              </a:solidFill>
              <a:latin typeface="Century Schoolbook"/>
              <a:ea typeface="Century Schoolbook"/>
              <a:cs typeface="Century Schoolbook"/>
            </a:endParaRPr>
          </a:p>
          <a:p>
            <a:pPr marL="148590" indent="0">
              <a:buClr>
                <a:schemeClr val="dk1"/>
              </a:buClr>
              <a:buSzPct val="100000"/>
              <a:buNone/>
            </a:pPr>
            <a:r>
              <a:rPr lang="en">
                <a:solidFill>
                  <a:srgbClr val="FFFFFF"/>
                </a:solidFill>
                <a:latin typeface="Century Schoolbook"/>
                <a:ea typeface="Century Schoolbook"/>
                <a:cs typeface="Century Schoolbook"/>
              </a:rPr>
              <a:t>Both a settlement agreement and an order have the same seriousness – </a:t>
            </a:r>
            <a:r>
              <a:rPr lang="en" i="1">
                <a:solidFill>
                  <a:srgbClr val="FFFFFF"/>
                </a:solidFill>
                <a:latin typeface="Century Schoolbook"/>
                <a:ea typeface="Century Schoolbook"/>
                <a:cs typeface="Century Schoolbook"/>
              </a:rPr>
              <a:t>they are both considered orders of the court</a:t>
            </a:r>
            <a:r>
              <a:rPr lang="en">
                <a:solidFill>
                  <a:srgbClr val="FFFFFF"/>
                </a:solidFill>
                <a:latin typeface="Century Schoolbook"/>
                <a:ea typeface="Century Schoolbook"/>
                <a:cs typeface="Century Schoolbook"/>
              </a:rPr>
              <a:t>. </a:t>
            </a:r>
          </a:p>
          <a:p>
            <a:pPr marL="457200" lvl="0" indent="-308610" algn="l" rtl="0">
              <a:spcBef>
                <a:spcPts val="0"/>
              </a:spcBef>
              <a:spcAft>
                <a:spcPts val="0"/>
              </a:spcAft>
              <a:buClr>
                <a:schemeClr val="dk1"/>
              </a:buClr>
              <a:buSzPct val="100000"/>
              <a:buFont typeface="Century Schoolbook"/>
              <a:buChar char="●"/>
            </a:pPr>
            <a:endParaRPr lang="en">
              <a:solidFill>
                <a:srgbClr val="FFFFFF"/>
              </a:solidFill>
              <a:latin typeface="Century Schoolbook"/>
              <a:ea typeface="Century Schoolbook"/>
              <a:cs typeface="Century Schoolbook"/>
            </a:endParaRPr>
          </a:p>
          <a:p>
            <a:pPr marL="0" lvl="0" indent="0" algn="l" rtl="0">
              <a:spcBef>
                <a:spcPts val="0"/>
              </a:spcBef>
              <a:spcAft>
                <a:spcPts val="0"/>
              </a:spcAft>
              <a:buClr>
                <a:schemeClr val="dk1"/>
              </a:buClr>
              <a:buSzPct val="61111"/>
              <a:buFont typeface="Arial"/>
              <a:buNone/>
            </a:pPr>
            <a:endParaRPr>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Clr>
                <a:schemeClr val="dk1"/>
              </a:buClr>
              <a:buSzPct val="61111"/>
              <a:buFont typeface="Arial"/>
              <a:buNone/>
            </a:pPr>
            <a:endParaRPr>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2000" b="1">
              <a:solidFill>
                <a:srgbClr val="FFFFFF"/>
              </a:solidFill>
              <a:highlight>
                <a:srgbClr val="FFD966"/>
              </a:highlight>
              <a:latin typeface="Roboto Condensed"/>
              <a:ea typeface="Roboto Condensed"/>
              <a:cs typeface="Roboto Condensed"/>
              <a:sym typeface="Roboto Condensed"/>
            </a:endParaRPr>
          </a:p>
        </p:txBody>
      </p:sp>
      <p:sp>
        <p:nvSpPr>
          <p:cNvPr id="157" name="Google Shape;157;p23"/>
          <p:cNvSpPr txBox="1"/>
          <p:nvPr/>
        </p:nvSpPr>
        <p:spPr>
          <a:xfrm>
            <a:off x="3488545" y="105532"/>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D685BC"/>
                </a:solidFill>
                <a:latin typeface="Roboto Condensed"/>
                <a:ea typeface="Roboto Condensed"/>
                <a:cs typeface="Roboto Condensed"/>
                <a:sym typeface="Roboto Condensed"/>
              </a:rPr>
              <a:t>Step 4.</a:t>
            </a:r>
            <a:endParaRPr sz="2000">
              <a:solidFill>
                <a:srgbClr val="D685BC"/>
              </a:solidFill>
              <a:latin typeface="Roboto Condensed"/>
              <a:ea typeface="Roboto Condensed"/>
              <a:cs typeface="Roboto Condensed"/>
              <a:sym typeface="Roboto Condensed"/>
            </a:endParaRPr>
          </a:p>
        </p:txBody>
      </p:sp>
      <p:pic>
        <p:nvPicPr>
          <p:cNvPr id="3" name="Picture 2" descr="A group of people playing with a rope&#10;&#10;Description automatically generated">
            <a:extLst>
              <a:ext uri="{FF2B5EF4-FFF2-40B4-BE49-F238E27FC236}">
                <a16:creationId xmlns:a16="http://schemas.microsoft.com/office/drawing/2014/main" id="{5C802C6E-49A3-5615-B431-71CFC14C447B}"/>
              </a:ext>
            </a:extLst>
          </p:cNvPr>
          <p:cNvPicPr>
            <a:picLocks noChangeAspect="1"/>
          </p:cNvPicPr>
          <p:nvPr/>
        </p:nvPicPr>
        <p:blipFill rotWithShape="1">
          <a:blip r:embed="rId3"/>
          <a:srcRect l="13394" t="396" r="44336" b="6"/>
          <a:stretch/>
        </p:blipFill>
        <p:spPr>
          <a:xfrm>
            <a:off x="2403" y="-108344"/>
            <a:ext cx="3205339" cy="5255040"/>
          </a:xfrm>
          <a:prstGeom prst="rect">
            <a:avLst/>
          </a:prstGeom>
        </p:spPr>
      </p:pic>
      <p:sp>
        <p:nvSpPr>
          <p:cNvPr id="7" name="Google Shape;55;p13">
            <a:extLst>
              <a:ext uri="{FF2B5EF4-FFF2-40B4-BE49-F238E27FC236}">
                <a16:creationId xmlns:a16="http://schemas.microsoft.com/office/drawing/2014/main" id="{9C90B8F6-8E33-91C9-4935-3F6B4E3F762E}"/>
              </a:ext>
            </a:extLst>
          </p:cNvPr>
          <p:cNvSpPr/>
          <p:nvPr/>
        </p:nvSpPr>
        <p:spPr>
          <a:xfrm>
            <a:off x="3872431" y="701486"/>
            <a:ext cx="3537113" cy="75817"/>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8" name="Google Shape;55;p13">
            <a:extLst>
              <a:ext uri="{FF2B5EF4-FFF2-40B4-BE49-F238E27FC236}">
                <a16:creationId xmlns:a16="http://schemas.microsoft.com/office/drawing/2014/main" id="{49F08F27-F72B-B808-6C84-EA5A496C9E20}"/>
              </a:ext>
            </a:extLst>
          </p:cNvPr>
          <p:cNvSpPr/>
          <p:nvPr/>
        </p:nvSpPr>
        <p:spPr>
          <a:xfrm>
            <a:off x="3872431" y="4701986"/>
            <a:ext cx="3537113" cy="75817"/>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5" name="Picture 4" descr="A stone sculpture on a building&#10;&#10;Description automatically generated">
            <a:extLst>
              <a:ext uri="{FF2B5EF4-FFF2-40B4-BE49-F238E27FC236}">
                <a16:creationId xmlns:a16="http://schemas.microsoft.com/office/drawing/2014/main" id="{10CC1224-294A-CFE6-7964-C377F45BC4B6}"/>
              </a:ext>
            </a:extLst>
          </p:cNvPr>
          <p:cNvPicPr>
            <a:picLocks noChangeAspect="1"/>
          </p:cNvPicPr>
          <p:nvPr/>
        </p:nvPicPr>
        <p:blipFill rotWithShape="1">
          <a:blip r:embed="rId3"/>
          <a:srcRect l="-59" t="11040" r="25" b="-742"/>
          <a:stretch/>
        </p:blipFill>
        <p:spPr>
          <a:xfrm>
            <a:off x="2691" y="1229"/>
            <a:ext cx="9147090" cy="3903386"/>
          </a:xfrm>
          <a:prstGeom prst="rect">
            <a:avLst/>
          </a:prstGeom>
        </p:spPr>
      </p:pic>
      <p:sp>
        <p:nvSpPr>
          <p:cNvPr id="12" name="Isosceles Triangle 11">
            <a:extLst>
              <a:ext uri="{FF2B5EF4-FFF2-40B4-BE49-F238E27FC236}">
                <a16:creationId xmlns:a16="http://schemas.microsoft.com/office/drawing/2014/main" id="{9840DB50-5EF7-8BA0-DC7D-328DB9F2D4C1}"/>
              </a:ext>
            </a:extLst>
          </p:cNvPr>
          <p:cNvSpPr/>
          <p:nvPr/>
        </p:nvSpPr>
        <p:spPr>
          <a:xfrm rot="10500000">
            <a:off x="2946937" y="1896726"/>
            <a:ext cx="7853515" cy="3447434"/>
          </a:xfrm>
          <a:prstGeom prst="triangle">
            <a:avLst/>
          </a:prstGeom>
          <a:solidFill>
            <a:srgbClr val="FFFCE8"/>
          </a:solidFill>
          <a:ln>
            <a:solidFill>
              <a:srgbClr val="FFFC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CF4CFC5-CEE8-68BA-E731-7F1F57C7A0E1}"/>
              </a:ext>
            </a:extLst>
          </p:cNvPr>
          <p:cNvSpPr/>
          <p:nvPr/>
        </p:nvSpPr>
        <p:spPr>
          <a:xfrm rot="10500000">
            <a:off x="-2233433" y="1886053"/>
            <a:ext cx="7853515" cy="3447434"/>
          </a:xfrm>
          <a:prstGeom prst="triangle">
            <a:avLst/>
          </a:prstGeom>
          <a:solidFill>
            <a:srgbClr val="FFFCE8"/>
          </a:solidFill>
          <a:ln>
            <a:solidFill>
              <a:srgbClr val="FFFC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05;p18">
            <a:extLst>
              <a:ext uri="{FF2B5EF4-FFF2-40B4-BE49-F238E27FC236}">
                <a16:creationId xmlns:a16="http://schemas.microsoft.com/office/drawing/2014/main" id="{F0473CDF-9489-5026-D868-C49E3CEA3D76}"/>
              </a:ext>
            </a:extLst>
          </p:cNvPr>
          <p:cNvSpPr/>
          <p:nvPr/>
        </p:nvSpPr>
        <p:spPr>
          <a:xfrm>
            <a:off x="-1018" y="2144075"/>
            <a:ext cx="9141840" cy="2996724"/>
          </a:xfrm>
          <a:prstGeom prst="rect">
            <a:avLst/>
          </a:prstGeom>
          <a:solidFill>
            <a:srgbClr val="FFFCE8"/>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sp>
        <p:nvSpPr>
          <p:cNvPr id="7" name="Google Shape;164;p24">
            <a:extLst>
              <a:ext uri="{FF2B5EF4-FFF2-40B4-BE49-F238E27FC236}">
                <a16:creationId xmlns:a16="http://schemas.microsoft.com/office/drawing/2014/main" id="{C933626F-7535-B3FE-8D2E-ABEC649AE3AF}"/>
              </a:ext>
            </a:extLst>
          </p:cNvPr>
          <p:cNvSpPr txBox="1">
            <a:spLocks/>
          </p:cNvSpPr>
          <p:nvPr/>
        </p:nvSpPr>
        <p:spPr>
          <a:xfrm>
            <a:off x="-2161" y="127449"/>
            <a:ext cx="5236050" cy="1046096"/>
          </a:xfrm>
          <a:prstGeom prst="rect">
            <a:avLst/>
          </a:prstGeom>
          <a:solidFill>
            <a:srgbClr val="63B8D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 sz="3200" b="1">
                <a:solidFill>
                  <a:schemeClr val="lt1"/>
                </a:solidFill>
                <a:latin typeface="Roboto Condensed"/>
                <a:ea typeface="Roboto Condensed"/>
                <a:cs typeface="Roboto Condensed"/>
              </a:rPr>
              <a:t>IF THE LANDLORD DISOBEYS THE ORDER</a:t>
            </a:r>
            <a:endParaRPr lang="en-US" sz="3200">
              <a:solidFill>
                <a:schemeClr val="lt1"/>
              </a:solidFill>
            </a:endParaRPr>
          </a:p>
        </p:txBody>
      </p:sp>
      <p:sp>
        <p:nvSpPr>
          <p:cNvPr id="3" name="Google Shape;137;p21">
            <a:extLst>
              <a:ext uri="{FF2B5EF4-FFF2-40B4-BE49-F238E27FC236}">
                <a16:creationId xmlns:a16="http://schemas.microsoft.com/office/drawing/2014/main" id="{A8BD4C28-9CF0-8728-E27E-31CDF4BDAADC}"/>
              </a:ext>
            </a:extLst>
          </p:cNvPr>
          <p:cNvSpPr txBox="1">
            <a:spLocks/>
          </p:cNvSpPr>
          <p:nvPr/>
        </p:nvSpPr>
        <p:spPr>
          <a:xfrm>
            <a:off x="474716" y="2154582"/>
            <a:ext cx="8239220" cy="2770869"/>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lnSpc>
                <a:spcPct val="114999"/>
              </a:lnSpc>
            </a:pPr>
            <a:r>
              <a:rPr lang="en" b="1">
                <a:solidFill>
                  <a:schemeClr val="dk1"/>
                </a:solidFill>
                <a:highlight>
                  <a:srgbClr val="D685BC"/>
                </a:highlight>
                <a:latin typeface="Century Schoolbook"/>
              </a:rPr>
              <a:t>Contempt</a:t>
            </a:r>
            <a:endParaRPr lang="en-US">
              <a:solidFill>
                <a:schemeClr val="dk1"/>
              </a:solidFill>
            </a:endParaRPr>
          </a:p>
          <a:p>
            <a:pPr marL="0" indent="0" algn="l">
              <a:lnSpc>
                <a:spcPct val="114999"/>
              </a:lnSpc>
            </a:pPr>
            <a:endParaRPr lang="en" b="1">
              <a:solidFill>
                <a:schemeClr val="dk1"/>
              </a:solidFill>
              <a:highlight>
                <a:srgbClr val="D685BC"/>
              </a:highlight>
              <a:ea typeface="Century Schoolbook"/>
            </a:endParaRPr>
          </a:p>
          <a:p>
            <a:pPr indent="-316865" algn="l">
              <a:lnSpc>
                <a:spcPct val="114999"/>
              </a:lnSpc>
              <a:buClr>
                <a:schemeClr val="dk1"/>
              </a:buClr>
              <a:buSzPct val="100000"/>
              <a:buFont typeface="Century Schoolbook"/>
              <a:buChar char="●"/>
            </a:pPr>
            <a:r>
              <a:rPr lang="en">
                <a:solidFill>
                  <a:schemeClr val="dk1"/>
                </a:solidFill>
                <a:latin typeface="Century Schoolbook"/>
                <a:ea typeface="Century Schoolbook"/>
                <a:cs typeface="Century Schoolbook"/>
              </a:rPr>
              <a:t>If the landlord violates the order or the settlement agreement, you can file an Order to Show Cause to hold the landlord in contempt of court </a:t>
            </a:r>
          </a:p>
          <a:p>
            <a:pPr indent="-316865" algn="l">
              <a:lnSpc>
                <a:spcPct val="114999"/>
              </a:lnSpc>
              <a:buClr>
                <a:schemeClr val="dk1"/>
              </a:buClr>
              <a:buSzPct val="100000"/>
              <a:buFont typeface="Century Schoolbook"/>
              <a:buChar char="●"/>
            </a:pPr>
            <a:r>
              <a:rPr lang="en">
                <a:solidFill>
                  <a:schemeClr val="dk1"/>
                </a:solidFill>
                <a:latin typeface="Century Schoolbook"/>
                <a:ea typeface="Century Schoolbook"/>
                <a:cs typeface="Century Schoolbook"/>
              </a:rPr>
              <a:t>Once you file the OSC, a court date will be scheduled </a:t>
            </a:r>
          </a:p>
          <a:p>
            <a:pPr indent="-316865" algn="l">
              <a:lnSpc>
                <a:spcPct val="114999"/>
              </a:lnSpc>
              <a:buClr>
                <a:schemeClr val="dk1"/>
              </a:buClr>
              <a:buSzPct val="100000"/>
              <a:buFont typeface="Century Schoolbook"/>
              <a:buChar char="●"/>
            </a:pPr>
            <a:r>
              <a:rPr lang="en">
                <a:solidFill>
                  <a:schemeClr val="dk1"/>
                </a:solidFill>
                <a:latin typeface="Century Schoolbook"/>
                <a:ea typeface="Century Schoolbook"/>
                <a:cs typeface="Century Schoolbook"/>
              </a:rPr>
              <a:t>Think carefully about what type of proof you can present of the landlord's violation </a:t>
            </a:r>
          </a:p>
          <a:p>
            <a:pPr indent="-316865" algn="l">
              <a:lnSpc>
                <a:spcPct val="114999"/>
              </a:lnSpc>
              <a:buClr>
                <a:schemeClr val="dk1"/>
              </a:buClr>
              <a:buSzPct val="100000"/>
              <a:buFont typeface="Century Schoolbook"/>
              <a:buChar char="●"/>
            </a:pPr>
            <a:r>
              <a:rPr lang="en">
                <a:solidFill>
                  <a:schemeClr val="dk1"/>
                </a:solidFill>
                <a:latin typeface="Century Schoolbook"/>
                <a:ea typeface="Century Schoolbook"/>
                <a:cs typeface="Century Schoolbook"/>
              </a:rPr>
              <a:t>You can ask for compensation for the costs or damages (if you have receipts or bills) you suffered because the landlord violated the order</a:t>
            </a:r>
          </a:p>
        </p:txBody>
      </p:sp>
    </p:spTree>
    <p:extLst>
      <p:ext uri="{BB962C8B-B14F-4D97-AF65-F5344CB8AC3E}">
        <p14:creationId xmlns:p14="http://schemas.microsoft.com/office/powerpoint/2010/main" val="3926080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0"/>
          <p:cNvPicPr preferRelativeResize="0"/>
          <p:nvPr/>
        </p:nvPicPr>
        <p:blipFill rotWithShape="1">
          <a:blip r:embed="rId3">
            <a:alphaModFix/>
          </a:blip>
          <a:srcRect t="45661" b="40882"/>
          <a:stretch/>
        </p:blipFill>
        <p:spPr>
          <a:xfrm>
            <a:off x="0" y="-17400"/>
            <a:ext cx="9144000" cy="923400"/>
          </a:xfrm>
          <a:prstGeom prst="rect">
            <a:avLst/>
          </a:prstGeom>
          <a:noFill/>
          <a:ln>
            <a:noFill/>
          </a:ln>
        </p:spPr>
      </p:pic>
      <p:pic>
        <p:nvPicPr>
          <p:cNvPr id="217" name="Google Shape;217;p30"/>
          <p:cNvPicPr preferRelativeResize="0"/>
          <p:nvPr/>
        </p:nvPicPr>
        <p:blipFill rotWithShape="1">
          <a:blip r:embed="rId4">
            <a:alphaModFix/>
          </a:blip>
          <a:srcRect r="66346"/>
          <a:stretch/>
        </p:blipFill>
        <p:spPr>
          <a:xfrm>
            <a:off x="8281175" y="4500025"/>
            <a:ext cx="759349" cy="516325"/>
          </a:xfrm>
          <a:prstGeom prst="rect">
            <a:avLst/>
          </a:prstGeom>
          <a:noFill/>
          <a:ln>
            <a:noFill/>
          </a:ln>
        </p:spPr>
      </p:pic>
      <p:sp>
        <p:nvSpPr>
          <p:cNvPr id="218" name="Google Shape;218;p30"/>
          <p:cNvSpPr txBox="1">
            <a:spLocks noGrp="1"/>
          </p:cNvSpPr>
          <p:nvPr>
            <p:ph type="title" idx="4294967295"/>
          </p:nvPr>
        </p:nvSpPr>
        <p:spPr>
          <a:xfrm>
            <a:off x="2857500" y="-10026"/>
            <a:ext cx="3417395" cy="923400"/>
          </a:xfrm>
          <a:prstGeom prst="rect">
            <a:avLst/>
          </a:prstGeom>
          <a:solidFill>
            <a:srgbClr val="D685BC"/>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300" b="1">
                <a:solidFill>
                  <a:schemeClr val="lt1"/>
                </a:solidFill>
                <a:latin typeface="Roboto Condensed"/>
                <a:ea typeface="Roboto Condensed"/>
                <a:cs typeface="Roboto Condensed"/>
                <a:sym typeface="Roboto Condensed"/>
              </a:rPr>
              <a:t>RESOURCES</a:t>
            </a:r>
            <a:endParaRPr lang="en" sz="3300" b="1">
              <a:solidFill>
                <a:schemeClr val="lt1"/>
              </a:solidFill>
              <a:latin typeface="Roboto Condensed"/>
              <a:ea typeface="Roboto Condensed"/>
              <a:cs typeface="Roboto Condensed"/>
            </a:endParaRPr>
          </a:p>
        </p:txBody>
      </p:sp>
      <p:sp>
        <p:nvSpPr>
          <p:cNvPr id="219" name="Google Shape;219;p30"/>
          <p:cNvSpPr/>
          <p:nvPr/>
        </p:nvSpPr>
        <p:spPr>
          <a:xfrm>
            <a:off x="0" y="897850"/>
            <a:ext cx="9144000" cy="71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txBox="1"/>
          <p:nvPr/>
        </p:nvSpPr>
        <p:spPr>
          <a:xfrm>
            <a:off x="221950" y="1071350"/>
            <a:ext cx="8696700" cy="3494003"/>
          </a:xfrm>
          <a:prstGeom prst="rect">
            <a:avLst/>
          </a:prstGeom>
          <a:noFill/>
          <a:ln>
            <a:noFill/>
          </a:ln>
        </p:spPr>
        <p:txBody>
          <a:bodyPr spcFirstLastPara="1" wrap="square" lIns="91425" tIns="91425" rIns="91425" bIns="91425" anchor="t" anchorCtr="0">
            <a:spAutoFit/>
          </a:bodyPr>
          <a:lstStyle/>
          <a:p>
            <a:pPr marL="457200" indent="-317500">
              <a:lnSpc>
                <a:spcPct val="115000"/>
              </a:lnSpc>
              <a:buClr>
                <a:schemeClr val="dk1"/>
              </a:buClr>
              <a:buSzPts val="1400"/>
              <a:buFont typeface="Century Schoolbook"/>
              <a:buChar char="●"/>
            </a:pPr>
            <a:r>
              <a:rPr lang="en">
                <a:solidFill>
                  <a:schemeClr val="dk1"/>
                </a:solidFill>
                <a:latin typeface="Century Schoolbook"/>
                <a:ea typeface="Century Schoolbook"/>
                <a:cs typeface="Century Schoolbook"/>
                <a:sym typeface="Century Schoolbook"/>
              </a:rPr>
              <a:t>HPD Online: </a:t>
            </a:r>
            <a:r>
              <a:rPr lang="en">
                <a:solidFill>
                  <a:schemeClr val="dk1"/>
                </a:solidFill>
                <a:latin typeface="Century Schoolbook"/>
                <a:ea typeface="Century Schoolbook"/>
                <a:sym typeface="Century Schoolbook"/>
                <a:hlinkClick r:id="rId5">
                  <a:extLst>
                    <a:ext uri="{A12FA001-AC4F-418D-AE19-62706E023703}">
                      <ahyp:hlinkClr xmlns:ahyp="http://schemas.microsoft.com/office/drawing/2018/hyperlinkcolor" val="tx"/>
                    </a:ext>
                  </a:extLst>
                </a:hlinkClick>
              </a:rPr>
              <a:t>https://hpdonline.nyc.gov/hpdonline/</a:t>
            </a:r>
            <a:r>
              <a:rPr lang="en">
                <a:solidFill>
                  <a:schemeClr val="dk1"/>
                </a:solidFill>
                <a:latin typeface="Century Schoolbook"/>
                <a:ea typeface="Century Schoolbook"/>
                <a:sym typeface="Century Schoolbook"/>
              </a:rPr>
              <a:t> </a:t>
            </a:r>
            <a:endParaRPr lang="en">
              <a:solidFill>
                <a:schemeClr val="dk1"/>
              </a:solidFill>
              <a:latin typeface="Century Schoolbook"/>
              <a:ea typeface="Century Schoolbook"/>
              <a:cs typeface="Century Schoolbook"/>
            </a:endParaRPr>
          </a:p>
          <a:p>
            <a:pPr marL="914400" lvl="1" indent="-317500">
              <a:lnSpc>
                <a:spcPct val="115000"/>
              </a:lnSpc>
              <a:buClr>
                <a:schemeClr val="dk1"/>
              </a:buClr>
              <a:buSzPts val="1400"/>
              <a:buFont typeface="Century Schoolbook"/>
              <a:buChar char="○"/>
            </a:pPr>
            <a:r>
              <a:rPr lang="en">
                <a:solidFill>
                  <a:schemeClr val="dk1"/>
                </a:solidFill>
                <a:latin typeface="Century Schoolbook"/>
                <a:ea typeface="Century Schoolbook"/>
                <a:cs typeface="Century Schoolbook"/>
                <a:sym typeface="Century Schoolbook"/>
              </a:rPr>
              <a:t>Look up your address to find the names of the landlord and the managers and their addresses </a:t>
            </a:r>
            <a:endParaRPr>
              <a:solidFill>
                <a:schemeClr val="dk1"/>
              </a:solidFill>
              <a:latin typeface="Century Schoolbook"/>
              <a:ea typeface="Century Schoolbook"/>
              <a:cs typeface="Century Schoolbook"/>
              <a:sym typeface="Century Schoolbook"/>
            </a:endParaRPr>
          </a:p>
          <a:p>
            <a:pPr marL="914400" lvl="1" indent="-317500">
              <a:lnSpc>
                <a:spcPct val="115000"/>
              </a:lnSpc>
              <a:buClr>
                <a:schemeClr val="dk1"/>
              </a:buClr>
              <a:buSzPts val="1400"/>
              <a:buFont typeface="Century Schoolbook"/>
              <a:buChar char="○"/>
            </a:pPr>
            <a:r>
              <a:rPr lang="en">
                <a:solidFill>
                  <a:schemeClr val="dk1"/>
                </a:solidFill>
                <a:latin typeface="Century Schoolbook"/>
                <a:ea typeface="Century Schoolbook"/>
                <a:cs typeface="Century Schoolbook"/>
                <a:sym typeface="Century Schoolbook"/>
              </a:rPr>
              <a:t>Follow up on violations placed by 311 for physical conditions in the building </a:t>
            </a:r>
            <a:endParaRPr>
              <a:solidFill>
                <a:schemeClr val="dk1"/>
              </a:solidFill>
              <a:latin typeface="Century Schoolbook"/>
              <a:ea typeface="Century Schoolbook"/>
              <a:cs typeface="Century Schoolbook"/>
              <a:sym typeface="Century Schoolbook"/>
            </a:endParaRPr>
          </a:p>
          <a:p>
            <a:pPr marL="457200" indent="-317500">
              <a:lnSpc>
                <a:spcPct val="115000"/>
              </a:lnSpc>
              <a:buClr>
                <a:schemeClr val="dk1"/>
              </a:buClr>
              <a:buSzPts val="1400"/>
              <a:buFont typeface="Century Schoolbook"/>
              <a:buChar char="●"/>
            </a:pPr>
            <a:r>
              <a:rPr lang="en">
                <a:solidFill>
                  <a:schemeClr val="dk1"/>
                </a:solidFill>
                <a:latin typeface="Century Schoolbook"/>
                <a:ea typeface="Century Schoolbook"/>
                <a:cs typeface="Century Schoolbook"/>
                <a:hlinkClick r:id="rId6">
                  <a:extLst>
                    <a:ext uri="{A12FA001-AC4F-418D-AE19-62706E023703}">
                      <ahyp:hlinkClr xmlns:ahyp="http://schemas.microsoft.com/office/drawing/2018/hyperlinkcolor" val="tx"/>
                    </a:ext>
                  </a:extLst>
                </a:hlinkClick>
              </a:rPr>
              <a:t>Whoownswhat.nyc</a:t>
            </a:r>
            <a:r>
              <a:rPr lang="en">
                <a:solidFill>
                  <a:schemeClr val="dk1"/>
                </a:solidFill>
                <a:latin typeface="Century Schoolbook"/>
                <a:ea typeface="Century Schoolbook"/>
                <a:cs typeface="Century Schoolbook"/>
              </a:rPr>
              <a:t> -- find out even more about your building! </a:t>
            </a:r>
            <a:endParaRPr lang="en">
              <a:solidFill>
                <a:schemeClr val="dk1"/>
              </a:solidFill>
              <a:latin typeface="Century Schoolbook"/>
              <a:ea typeface="Century Schoolbook"/>
              <a:cs typeface="Century Schoolbook"/>
              <a:sym typeface="Century Schoolbook"/>
            </a:endParaRPr>
          </a:p>
          <a:p>
            <a:pPr marL="457200" indent="-317500">
              <a:lnSpc>
                <a:spcPct val="114999"/>
              </a:lnSpc>
              <a:buClr>
                <a:schemeClr val="dk1"/>
              </a:buClr>
              <a:buSzPts val="1400"/>
              <a:buFont typeface="Century Schoolbook"/>
              <a:buChar char="●"/>
            </a:pPr>
            <a:r>
              <a:rPr lang="en">
                <a:solidFill>
                  <a:schemeClr val="dk1"/>
                </a:solidFill>
                <a:latin typeface="Century Schoolbook"/>
                <a:ea typeface="Century Schoolbook"/>
                <a:cs typeface="Century Schoolbook"/>
                <a:sym typeface="Century Schoolbook"/>
              </a:rPr>
              <a:t>Met Council on Housing:</a:t>
            </a:r>
            <a:r>
              <a:rPr lang="en">
                <a:solidFill>
                  <a:schemeClr val="dk1"/>
                </a:solidFill>
                <a:latin typeface="Century Schoolbook"/>
                <a:ea typeface="Century Schoolbook"/>
                <a:sym typeface="Century Schoolbook"/>
              </a:rPr>
              <a:t> </a:t>
            </a:r>
            <a:r>
              <a:rPr lang="en">
                <a:solidFill>
                  <a:schemeClr val="dk1"/>
                </a:solidFill>
                <a:latin typeface="Century Schoolbook"/>
                <a:ea typeface="Century Schoolbook"/>
                <a:sym typeface="Century Schoolbook"/>
                <a:hlinkClick r:id="rId7">
                  <a:extLst>
                    <a:ext uri="{A12FA001-AC4F-418D-AE19-62706E023703}">
                      <ahyp:hlinkClr xmlns:ahyp="http://schemas.microsoft.com/office/drawing/2018/hyperlinkcolor" val="tx"/>
                    </a:ext>
                  </a:extLst>
                </a:hlinkClick>
              </a:rPr>
              <a:t>www.metcouncilonhousing.org/help-answers/hp-actions-for-repairs-and-services/</a:t>
            </a:r>
            <a:r>
              <a:rPr lang="en">
                <a:solidFill>
                  <a:schemeClr val="dk1"/>
                </a:solidFill>
                <a:latin typeface="Century Schoolbook"/>
                <a:ea typeface="Century Schoolbook"/>
                <a:sym typeface="Century Schoolbook"/>
              </a:rPr>
              <a:t> </a:t>
            </a:r>
            <a:endParaRPr lang="en">
              <a:solidFill>
                <a:schemeClr val="dk1"/>
              </a:solidFill>
              <a:latin typeface="Century Schoolbook"/>
              <a:ea typeface="Century Schoolbook"/>
            </a:endParaRPr>
          </a:p>
          <a:p>
            <a:pPr marL="914400" lvl="1" indent="-317500">
              <a:lnSpc>
                <a:spcPct val="114999"/>
              </a:lnSpc>
              <a:buClr>
                <a:schemeClr val="dk1"/>
              </a:buClr>
              <a:buSzPts val="1400"/>
              <a:buFont typeface="Century Schoolbook"/>
              <a:buChar char="○"/>
            </a:pPr>
            <a:r>
              <a:rPr lang="en">
                <a:solidFill>
                  <a:schemeClr val="dk1"/>
                </a:solidFill>
                <a:latin typeface="Century Schoolbook"/>
                <a:ea typeface="Century Schoolbook"/>
                <a:cs typeface="Century Schoolbook"/>
                <a:sym typeface="Century Schoolbook"/>
              </a:rPr>
              <a:t>Not harassment-specific, but helpful for filing an HP in general </a:t>
            </a:r>
            <a:endParaRPr lang="en">
              <a:solidFill>
                <a:schemeClr val="dk1"/>
              </a:solidFill>
              <a:latin typeface="Century Schoolbook"/>
              <a:ea typeface="Century Schoolbook"/>
              <a:cs typeface="Century Schoolbook"/>
            </a:endParaRPr>
          </a:p>
          <a:p>
            <a:pPr marL="457200" lvl="0" indent="-317500" algn="l">
              <a:lnSpc>
                <a:spcPct val="114999"/>
              </a:lnSpc>
              <a:spcBef>
                <a:spcPts val="0"/>
              </a:spcBef>
              <a:spcAft>
                <a:spcPts val="0"/>
              </a:spcAft>
              <a:buClr>
                <a:schemeClr val="dk1"/>
              </a:buClr>
              <a:buSzPts val="1400"/>
              <a:buFont typeface="Century Schoolbook"/>
              <a:buChar char="●"/>
            </a:pPr>
            <a:r>
              <a:rPr lang="en">
                <a:solidFill>
                  <a:schemeClr val="dk1"/>
                </a:solidFill>
                <a:latin typeface="Century Schoolbook"/>
                <a:ea typeface="Century Schoolbook"/>
                <a:cs typeface="Century Schoolbook"/>
                <a:sym typeface="Century Schoolbook"/>
              </a:rPr>
              <a:t>DHCR</a:t>
            </a:r>
            <a:endParaRPr>
              <a:solidFill>
                <a:schemeClr val="dk1"/>
              </a:solidFill>
              <a:latin typeface="Century Schoolbook"/>
              <a:ea typeface="Century Schoolbook"/>
              <a:cs typeface="Century Schoolbook"/>
            </a:endParaRPr>
          </a:p>
          <a:p>
            <a:pPr marL="914400" lvl="1" indent="-317500">
              <a:lnSpc>
                <a:spcPct val="115000"/>
              </a:lnSpc>
              <a:buClr>
                <a:schemeClr val="dk1"/>
              </a:buClr>
              <a:buSzPts val="1400"/>
              <a:buFont typeface="Century Schoolbook"/>
              <a:buChar char="○"/>
            </a:pPr>
            <a:r>
              <a:rPr lang="en">
                <a:solidFill>
                  <a:schemeClr val="dk1"/>
                </a:solidFill>
                <a:latin typeface="Century Schoolbook"/>
                <a:ea typeface="Century Schoolbook"/>
                <a:cs typeface="Century Schoolbook"/>
              </a:rPr>
              <a:t>Factsheet on harassment for rent-stabilized tenants: </a:t>
            </a:r>
            <a:r>
              <a:rPr lang="en">
                <a:solidFill>
                  <a:schemeClr val="dk1"/>
                </a:solidFill>
                <a:latin typeface="Century Schoolbook"/>
                <a:ea typeface="Century Schoolbook"/>
                <a:cs typeface="Century Schoolbook"/>
                <a:hlinkClick r:id="rId8">
                  <a:extLst>
                    <a:ext uri="{A12FA001-AC4F-418D-AE19-62706E023703}">
                      <ahyp:hlinkClr xmlns:ahyp="http://schemas.microsoft.com/office/drawing/2018/hyperlinkcolor" val="tx"/>
                    </a:ext>
                  </a:extLst>
                </a:hlinkClick>
              </a:rPr>
              <a:t>https://hcr.ny.gov/system/files/documents/2023/11/fact-sheet-17-11-2023.pdf</a:t>
            </a:r>
            <a:r>
              <a:rPr lang="en">
                <a:solidFill>
                  <a:schemeClr val="dk1"/>
                </a:solidFill>
                <a:latin typeface="Century Schoolbook"/>
                <a:ea typeface="Century Schoolbook"/>
                <a:cs typeface="Century Schoolbook"/>
              </a:rPr>
              <a:t> </a:t>
            </a:r>
            <a:endParaRPr lang="en">
              <a:solidFill>
                <a:schemeClr val="dk1"/>
              </a:solidFill>
              <a:latin typeface="Century Schoolbook"/>
              <a:ea typeface="Century Schoolbook"/>
            </a:endParaRPr>
          </a:p>
          <a:p>
            <a:pPr marL="0" lvl="0" indent="0" algn="l" rtl="0">
              <a:lnSpc>
                <a:spcPct val="115000"/>
              </a:lnSpc>
              <a:spcBef>
                <a:spcPts val="0"/>
              </a:spcBef>
              <a:spcAft>
                <a:spcPts val="0"/>
              </a:spcAft>
              <a:buNone/>
            </a:pPr>
            <a:endParaRPr>
              <a:solidFill>
                <a:schemeClr val="dk1"/>
              </a:solidFill>
              <a:latin typeface="Century Schoolbook"/>
              <a:ea typeface="Century Schoolbook"/>
              <a:cs typeface="Century Schoolbook"/>
              <a:sym typeface="Century Schoolbook"/>
            </a:endParaRPr>
          </a:p>
          <a:p>
            <a:pPr algn="ctr">
              <a:lnSpc>
                <a:spcPct val="115000"/>
              </a:lnSpc>
            </a:pPr>
            <a:r>
              <a:rPr lang="en" sz="1900" b="1">
                <a:solidFill>
                  <a:schemeClr val="dk1"/>
                </a:solidFill>
                <a:highlight>
                  <a:srgbClr val="FFD966"/>
                </a:highlight>
                <a:latin typeface="Roboto Condensed"/>
                <a:ea typeface="Roboto Condensed"/>
                <a:cs typeface="Roboto Condensed"/>
                <a:sym typeface="Roboto Condensed"/>
              </a:rPr>
              <a:t>QUESTIONS? COMMENTS?</a:t>
            </a:r>
            <a:endParaRPr lang="en" sz="1900" b="1">
              <a:solidFill>
                <a:schemeClr val="dk1"/>
              </a:solidFill>
              <a:highlight>
                <a:srgbClr val="FFD966"/>
              </a:highlight>
              <a:latin typeface="Roboto Condensed"/>
              <a:ea typeface="Roboto Condensed"/>
              <a:cs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61875" y="-100"/>
            <a:ext cx="20775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a:spLocks noGrp="1"/>
          </p:cNvSpPr>
          <p:nvPr>
            <p:ph type="title"/>
          </p:nvPr>
        </p:nvSpPr>
        <p:spPr>
          <a:xfrm>
            <a:off x="86025" y="1629700"/>
            <a:ext cx="1934100" cy="1833000"/>
          </a:xfrm>
          <a:prstGeom prst="rect">
            <a:avLst/>
          </a:prstGeom>
        </p:spPr>
        <p:txBody>
          <a:bodyPr spcFirstLastPara="1" wrap="square" lIns="91425" tIns="91425" rIns="91425" bIns="91425" anchor="t" anchorCtr="0">
            <a:normAutofit/>
          </a:bodyPr>
          <a:lstStyle/>
          <a:p>
            <a:pPr marL="0" lvl="0" indent="0" algn="l">
              <a:spcBef>
                <a:spcPts val="0"/>
              </a:spcBef>
              <a:spcAft>
                <a:spcPts val="0"/>
              </a:spcAft>
              <a:buNone/>
            </a:pPr>
            <a:r>
              <a:rPr lang="en" b="1">
                <a:solidFill>
                  <a:srgbClr val="6CC8ED"/>
                </a:solidFill>
                <a:latin typeface="Roboto Condensed"/>
                <a:ea typeface="Roboto Condensed"/>
                <a:cs typeface="Roboto Condensed"/>
                <a:sym typeface="Roboto Condensed"/>
              </a:rPr>
              <a:t>AGENDA</a:t>
            </a:r>
            <a:endParaRPr lang="en" b="1">
              <a:solidFill>
                <a:srgbClr val="6CC8ED"/>
              </a:solidFill>
              <a:latin typeface="Roboto Condensed"/>
              <a:ea typeface="Roboto Condensed"/>
              <a:cs typeface="Roboto Condensed"/>
            </a:endParaRPr>
          </a:p>
        </p:txBody>
      </p:sp>
      <p:sp>
        <p:nvSpPr>
          <p:cNvPr id="72" name="Google Shape;72;p14"/>
          <p:cNvSpPr txBox="1">
            <a:spLocks noGrp="1"/>
          </p:cNvSpPr>
          <p:nvPr>
            <p:ph type="body" idx="1"/>
          </p:nvPr>
        </p:nvSpPr>
        <p:spPr>
          <a:xfrm>
            <a:off x="2295463" y="148186"/>
            <a:ext cx="6544612" cy="4751714"/>
          </a:xfrm>
          <a:prstGeom prst="rect">
            <a:avLst/>
          </a:prstGeom>
        </p:spPr>
        <p:txBody>
          <a:bodyPr spcFirstLastPara="1" wrap="square" lIns="91425" tIns="91425" rIns="91425" bIns="91425" anchor="t" anchorCtr="0">
            <a:normAutofit/>
          </a:bodyPr>
          <a:lstStyle/>
          <a:p>
            <a:pPr marL="0" indent="0">
              <a:buNone/>
            </a:pPr>
            <a:r>
              <a:rPr lang="en" b="1">
                <a:solidFill>
                  <a:schemeClr val="dk1"/>
                </a:solidFill>
                <a:highlight>
                  <a:srgbClr val="FFD966"/>
                </a:highlight>
                <a:latin typeface="Century Schoolbook"/>
                <a:ea typeface="Century Schoolbook"/>
                <a:cs typeface="Century Schoolbook"/>
              </a:rPr>
              <a:t>I. Harassment's meaning in law</a:t>
            </a:r>
          </a:p>
          <a:p>
            <a:pPr marL="0" indent="0">
              <a:lnSpc>
                <a:spcPct val="114999"/>
              </a:lnSpc>
              <a:buNone/>
            </a:pPr>
            <a:r>
              <a:rPr lang="en" b="1">
                <a:solidFill>
                  <a:schemeClr val="dk1"/>
                </a:solidFill>
                <a:latin typeface="Century Schoolbook"/>
                <a:ea typeface="Century Schoolbook"/>
                <a:cs typeface="Century Schoolbook"/>
              </a:rPr>
              <a:t> </a:t>
            </a:r>
            <a:r>
              <a:rPr lang="en">
                <a:solidFill>
                  <a:schemeClr val="dk1"/>
                </a:solidFill>
                <a:latin typeface="Century Schoolbook"/>
                <a:ea typeface="Century Schoolbook"/>
                <a:cs typeface="Century Schoolbook"/>
              </a:rPr>
              <a:t>1. What type of harassment?</a:t>
            </a:r>
          </a:p>
          <a:p>
            <a:pPr marL="0" indent="0">
              <a:lnSpc>
                <a:spcPct val="114999"/>
              </a:lnSpc>
              <a:buNone/>
            </a:pPr>
            <a:r>
              <a:rPr lang="en">
                <a:solidFill>
                  <a:schemeClr val="dk1"/>
                </a:solidFill>
                <a:latin typeface="Century Schoolbook"/>
                <a:ea typeface="Century Schoolbook"/>
                <a:cs typeface="Century Schoolbook"/>
              </a:rPr>
              <a:t> 2. What counts as landlord harassment?</a:t>
            </a:r>
          </a:p>
          <a:p>
            <a:pPr marL="0" indent="0">
              <a:lnSpc>
                <a:spcPct val="114999"/>
              </a:lnSpc>
              <a:buNone/>
            </a:pPr>
            <a:r>
              <a:rPr lang="en">
                <a:solidFill>
                  <a:schemeClr val="dk1"/>
                </a:solidFill>
                <a:latin typeface="Century Schoolbook"/>
                <a:ea typeface="Century Schoolbook"/>
                <a:cs typeface="Century Schoolbook"/>
              </a:rPr>
              <a:t> 3. What doesn't count as landlord harassment?</a:t>
            </a:r>
          </a:p>
          <a:p>
            <a:pPr marL="0" indent="0">
              <a:lnSpc>
                <a:spcPct val="114999"/>
              </a:lnSpc>
              <a:buNone/>
            </a:pPr>
            <a:r>
              <a:rPr lang="en" b="1">
                <a:solidFill>
                  <a:schemeClr val="dk1"/>
                </a:solidFill>
                <a:latin typeface="Century Schoolbook"/>
                <a:ea typeface="Century Schoolbook"/>
                <a:cs typeface="Century Schoolbook"/>
              </a:rPr>
              <a:t>   </a:t>
            </a:r>
          </a:p>
          <a:p>
            <a:pPr marL="0" indent="0">
              <a:lnSpc>
                <a:spcPct val="114999"/>
              </a:lnSpc>
              <a:buNone/>
            </a:pPr>
            <a:r>
              <a:rPr lang="en" b="1">
                <a:solidFill>
                  <a:schemeClr val="dk1"/>
                </a:solidFill>
                <a:highlight>
                  <a:srgbClr val="FFD966"/>
                </a:highlight>
                <a:latin typeface="Century Schoolbook"/>
                <a:ea typeface="Century Schoolbook"/>
                <a:cs typeface="Century Schoolbook"/>
              </a:rPr>
              <a:t>II. Harassment lawsuits in housing court</a:t>
            </a:r>
          </a:p>
          <a:p>
            <a:pPr marL="0" indent="0">
              <a:lnSpc>
                <a:spcPct val="114999"/>
              </a:lnSpc>
              <a:buNone/>
            </a:pPr>
            <a:r>
              <a:rPr lang="en" b="1">
                <a:solidFill>
                  <a:schemeClr val="dk1"/>
                </a:solidFill>
                <a:latin typeface="Century Schoolbook"/>
                <a:ea typeface="Century Schoolbook"/>
                <a:cs typeface="Century Schoolbook"/>
              </a:rPr>
              <a:t> </a:t>
            </a:r>
            <a:r>
              <a:rPr lang="en">
                <a:solidFill>
                  <a:schemeClr val="dk1"/>
                </a:solidFill>
                <a:latin typeface="Century Schoolbook"/>
                <a:ea typeface="Century Schoolbook"/>
                <a:cs typeface="Century Schoolbook"/>
              </a:rPr>
              <a:t>1. HP action for harassment</a:t>
            </a:r>
          </a:p>
          <a:p>
            <a:pPr marL="0" indent="0">
              <a:lnSpc>
                <a:spcPct val="114999"/>
              </a:lnSpc>
              <a:buNone/>
            </a:pPr>
            <a:r>
              <a:rPr lang="en">
                <a:solidFill>
                  <a:schemeClr val="dk1"/>
                </a:solidFill>
                <a:latin typeface="Century Schoolbook"/>
                <a:ea typeface="Century Schoolbook"/>
                <a:cs typeface="Century Schoolbook"/>
              </a:rPr>
              <a:t> 2. What can you get from an HP action?</a:t>
            </a:r>
          </a:p>
          <a:p>
            <a:pPr marL="0" indent="0">
              <a:lnSpc>
                <a:spcPct val="114999"/>
              </a:lnSpc>
              <a:buNone/>
            </a:pPr>
            <a:r>
              <a:rPr lang="en">
                <a:solidFill>
                  <a:schemeClr val="dk1"/>
                </a:solidFill>
                <a:latin typeface="Century Schoolbook"/>
                <a:ea typeface="Century Schoolbook"/>
                <a:cs typeface="Century Schoolbook"/>
              </a:rPr>
              <a:t> 3. What can't you get out of an HP action?</a:t>
            </a:r>
          </a:p>
          <a:p>
            <a:pPr marL="0" indent="0">
              <a:lnSpc>
                <a:spcPct val="114999"/>
              </a:lnSpc>
              <a:buNone/>
            </a:pPr>
            <a:endParaRPr lang="en">
              <a:solidFill>
                <a:schemeClr val="dk1"/>
              </a:solidFill>
              <a:highlight>
                <a:srgbClr val="FFD966"/>
              </a:highlight>
              <a:latin typeface="Century Schoolbook"/>
              <a:ea typeface="Century Schoolbook"/>
              <a:cs typeface="Century Schoolbook"/>
            </a:endParaRPr>
          </a:p>
          <a:p>
            <a:pPr marL="0" indent="0">
              <a:lnSpc>
                <a:spcPct val="114999"/>
              </a:lnSpc>
              <a:buNone/>
            </a:pPr>
            <a:r>
              <a:rPr lang="en" b="1">
                <a:solidFill>
                  <a:schemeClr val="dk1"/>
                </a:solidFill>
                <a:highlight>
                  <a:srgbClr val="FFD966"/>
                </a:highlight>
                <a:latin typeface="Century Schoolbook"/>
                <a:ea typeface="Century Schoolbook"/>
                <a:cs typeface="Century Schoolbook"/>
              </a:rPr>
              <a:t>III. How to file an HP action </a:t>
            </a:r>
          </a:p>
          <a:p>
            <a:pPr marL="0" indent="0">
              <a:lnSpc>
                <a:spcPct val="114999"/>
              </a:lnSpc>
              <a:buNone/>
            </a:pPr>
            <a:r>
              <a:rPr lang="en" b="1">
                <a:solidFill>
                  <a:schemeClr val="dk1"/>
                </a:solidFill>
                <a:latin typeface="Century Schoolbook"/>
                <a:ea typeface="Century Schoolbook"/>
                <a:cs typeface="Century Schoolbook"/>
              </a:rPr>
              <a:t> </a:t>
            </a:r>
            <a:r>
              <a:rPr lang="en">
                <a:solidFill>
                  <a:schemeClr val="dk1"/>
                </a:solidFill>
                <a:latin typeface="Century Schoolbook"/>
                <a:ea typeface="Century Schoolbook"/>
                <a:cs typeface="Century Schoolbook"/>
              </a:rPr>
              <a:t>1. What makes a strong case?</a:t>
            </a:r>
          </a:p>
          <a:p>
            <a:pPr marL="0" indent="0">
              <a:lnSpc>
                <a:spcPct val="114999"/>
              </a:lnSpc>
              <a:buNone/>
            </a:pPr>
            <a:r>
              <a:rPr lang="en">
                <a:solidFill>
                  <a:schemeClr val="dk1"/>
                </a:solidFill>
                <a:latin typeface="Century Schoolbook"/>
                <a:ea typeface="Century Schoolbook"/>
                <a:cs typeface="Century Schoolbook"/>
              </a:rPr>
              <a:t> 2. How do you start a case?</a:t>
            </a:r>
          </a:p>
          <a:p>
            <a:pPr marL="0" indent="0">
              <a:lnSpc>
                <a:spcPct val="114999"/>
              </a:lnSpc>
              <a:buNone/>
            </a:pPr>
            <a:r>
              <a:rPr lang="en">
                <a:solidFill>
                  <a:schemeClr val="dk1"/>
                </a:solidFill>
                <a:latin typeface="Century Schoolbook"/>
                <a:ea typeface="Century Schoolbook"/>
                <a:cs typeface="Century Schoolbook"/>
              </a:rPr>
              <a:t> 3. The steps of an HP harassment case </a:t>
            </a:r>
          </a:p>
        </p:txBody>
      </p:sp>
      <p:pic>
        <p:nvPicPr>
          <p:cNvPr id="73" name="Google Shape;73;p14"/>
          <p:cNvPicPr preferRelativeResize="0"/>
          <p:nvPr/>
        </p:nvPicPr>
        <p:blipFill>
          <a:blip r:embed="rId3">
            <a:alphaModFix/>
          </a:blip>
          <a:stretch>
            <a:fillRect/>
          </a:stretch>
        </p:blipFill>
        <p:spPr>
          <a:xfrm>
            <a:off x="7073225" y="4577389"/>
            <a:ext cx="1934099" cy="4425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8C19A61F-4EE6-F95D-74E4-E3B56C25DB75}"/>
            </a:ext>
          </a:extLst>
        </p:cNvPr>
        <p:cNvGrpSpPr/>
        <p:nvPr/>
      </p:nvGrpSpPr>
      <p:grpSpPr>
        <a:xfrm>
          <a:off x="0" y="0"/>
          <a:ext cx="0" cy="0"/>
          <a:chOff x="0" y="0"/>
          <a:chExt cx="0" cy="0"/>
        </a:xfrm>
      </p:grpSpPr>
      <p:pic>
        <p:nvPicPr>
          <p:cNvPr id="59" name="Google Shape;59;p13">
            <a:extLst>
              <a:ext uri="{FF2B5EF4-FFF2-40B4-BE49-F238E27FC236}">
                <a16:creationId xmlns:a16="http://schemas.microsoft.com/office/drawing/2014/main" id="{7D4F34ED-CA4B-0768-771E-018FDF98D49D}"/>
              </a:ext>
            </a:extLst>
          </p:cNvPr>
          <p:cNvPicPr preferRelativeResize="0"/>
          <p:nvPr/>
        </p:nvPicPr>
        <p:blipFill rotWithShape="1">
          <a:blip r:embed="rId3">
            <a:alphaModFix/>
          </a:blip>
          <a:srcRect t="24599" b="13530"/>
          <a:stretch/>
        </p:blipFill>
        <p:spPr>
          <a:xfrm>
            <a:off x="0" y="0"/>
            <a:ext cx="9144000" cy="5143500"/>
          </a:xfrm>
          <a:prstGeom prst="rect">
            <a:avLst/>
          </a:prstGeom>
          <a:noFill/>
          <a:ln>
            <a:noFill/>
          </a:ln>
        </p:spPr>
      </p:pic>
      <p:sp>
        <p:nvSpPr>
          <p:cNvPr id="62" name="Google Shape;62;p13">
            <a:extLst>
              <a:ext uri="{FF2B5EF4-FFF2-40B4-BE49-F238E27FC236}">
                <a16:creationId xmlns:a16="http://schemas.microsoft.com/office/drawing/2014/main" id="{8C22D9ED-5DEF-3DDA-54EB-F13B9EFC00AE}"/>
              </a:ext>
            </a:extLst>
          </p:cNvPr>
          <p:cNvSpPr/>
          <p:nvPr/>
        </p:nvSpPr>
        <p:spPr>
          <a:xfrm>
            <a:off x="4885600" y="1994375"/>
            <a:ext cx="2865300" cy="2052600"/>
          </a:xfrm>
          <a:prstGeom prst="rect">
            <a:avLst/>
          </a:prstGeom>
          <a:solidFill>
            <a:schemeClr val="lt1"/>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65" name="Google Shape;65;p13">
            <a:extLst>
              <a:ext uri="{FF2B5EF4-FFF2-40B4-BE49-F238E27FC236}">
                <a16:creationId xmlns:a16="http://schemas.microsoft.com/office/drawing/2014/main" id="{5D93CDBA-D340-A898-39A1-D1EE7721F668}"/>
              </a:ext>
            </a:extLst>
          </p:cNvPr>
          <p:cNvSpPr txBox="1"/>
          <p:nvPr/>
        </p:nvSpPr>
        <p:spPr>
          <a:xfrm>
            <a:off x="4648200" y="2466575"/>
            <a:ext cx="2980200" cy="1108110"/>
          </a:xfrm>
          <a:prstGeom prst="rect">
            <a:avLst/>
          </a:prstGeom>
          <a:noFill/>
          <a:ln>
            <a:noFill/>
          </a:ln>
        </p:spPr>
        <p:txBody>
          <a:bodyPr spcFirstLastPara="1" wrap="square" lIns="91425" tIns="91425" rIns="91425" bIns="91425" anchor="t"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buClr>
                <a:schemeClr val="dk1"/>
              </a:buClr>
              <a:buSzPts val="1100"/>
            </a:pPr>
            <a:r>
              <a:rPr lang="en" sz="2000">
                <a:solidFill>
                  <a:schemeClr val="dk1"/>
                </a:solidFill>
                <a:latin typeface="Century Schoolbook"/>
                <a:ea typeface="Century Schoolbook"/>
                <a:cs typeface="Century Schoolbook"/>
              </a:rPr>
              <a:t>June 7, 2023</a:t>
            </a:r>
          </a:p>
          <a:p>
            <a:pPr algn="r">
              <a:buClr>
                <a:schemeClr val="dk1"/>
              </a:buClr>
              <a:buSzPts val="1100"/>
            </a:pPr>
            <a:r>
              <a:rPr lang="en" sz="2000" i="1">
                <a:solidFill>
                  <a:schemeClr val="dk1"/>
                </a:solidFill>
                <a:latin typeface="Century Schoolbook"/>
                <a:ea typeface="Century Schoolbook"/>
                <a:cs typeface="Century Schoolbook"/>
                <a:sym typeface="Century Schoolbook"/>
              </a:rPr>
              <a:t>with </a:t>
            </a:r>
            <a:r>
              <a:rPr lang="en" sz="2000">
                <a:solidFill>
                  <a:schemeClr val="dk1"/>
                </a:solidFill>
                <a:latin typeface="Century Schoolbook"/>
                <a:ea typeface="Century Schoolbook"/>
                <a:cs typeface="Century Schoolbook"/>
                <a:sym typeface="Century Schoolbook"/>
              </a:rPr>
              <a:t>Gale Brewer, District 6</a:t>
            </a:r>
            <a:endParaRPr sz="1800">
              <a:solidFill>
                <a:schemeClr val="dk1"/>
              </a:solidFill>
            </a:endParaRPr>
          </a:p>
        </p:txBody>
      </p:sp>
      <p:sp>
        <p:nvSpPr>
          <p:cNvPr id="5" name="Rectangle 4">
            <a:extLst>
              <a:ext uri="{FF2B5EF4-FFF2-40B4-BE49-F238E27FC236}">
                <a16:creationId xmlns:a16="http://schemas.microsoft.com/office/drawing/2014/main" id="{EAAA247F-2E77-D5A4-98AB-AD11E414CC45}"/>
              </a:ext>
            </a:extLst>
          </p:cNvPr>
          <p:cNvSpPr/>
          <p:nvPr/>
        </p:nvSpPr>
        <p:spPr>
          <a:xfrm>
            <a:off x="555172" y="563336"/>
            <a:ext cx="8033657" cy="4155621"/>
          </a:xfrm>
          <a:prstGeom prst="rect">
            <a:avLst/>
          </a:prstGeom>
          <a:solidFill>
            <a:schemeClr val="tx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4" name="TextBox 3">
            <a:extLst>
              <a:ext uri="{FF2B5EF4-FFF2-40B4-BE49-F238E27FC236}">
                <a16:creationId xmlns:a16="http://schemas.microsoft.com/office/drawing/2014/main" id="{D41FA5AA-FDF6-8990-C63E-63984C54AF43}"/>
              </a:ext>
            </a:extLst>
          </p:cNvPr>
          <p:cNvSpPr txBox="1"/>
          <p:nvPr/>
        </p:nvSpPr>
        <p:spPr>
          <a:xfrm>
            <a:off x="2285999" y="1253163"/>
            <a:ext cx="4572000" cy="2631490"/>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300" b="1">
                <a:solidFill>
                  <a:srgbClr val="D685BC"/>
                </a:solidFill>
                <a:latin typeface="Century Schoolbook"/>
                <a:ea typeface="Roboto Condensed"/>
                <a:cs typeface="Roboto Condensed"/>
              </a:rPr>
              <a:t>I.</a:t>
            </a:r>
            <a:r>
              <a:rPr lang="en-US" sz="3300" b="1">
                <a:solidFill>
                  <a:schemeClr val="bg1"/>
                </a:solidFill>
                <a:latin typeface="Roboto Condensed"/>
                <a:ea typeface="Roboto Condensed"/>
                <a:cs typeface="Roboto Condensed"/>
              </a:rPr>
              <a:t> </a:t>
            </a:r>
            <a:endParaRPr lang="en-US"/>
          </a:p>
          <a:p>
            <a:pPr algn="ctr"/>
            <a:r>
              <a:rPr lang="en-US" sz="3300" b="1">
                <a:solidFill>
                  <a:schemeClr val="bg1"/>
                </a:solidFill>
                <a:latin typeface="Roboto Condensed"/>
                <a:ea typeface="Roboto Condensed"/>
                <a:cs typeface="Roboto Condensed"/>
              </a:rPr>
              <a:t>THE MEANING OF</a:t>
            </a:r>
          </a:p>
          <a:p>
            <a:pPr algn="ctr"/>
            <a:r>
              <a:rPr lang="en-US" sz="3300" b="1">
                <a:solidFill>
                  <a:schemeClr val="bg1"/>
                </a:solidFill>
                <a:latin typeface="Roboto Condensed"/>
                <a:ea typeface="Roboto Condensed"/>
                <a:cs typeface="Roboto Condensed"/>
              </a:rPr>
              <a:t>"LANDLORD HARASSMENT" </a:t>
            </a:r>
            <a:endParaRPr lang="en-US">
              <a:solidFill>
                <a:schemeClr val="bg1"/>
              </a:solidFill>
            </a:endParaRPr>
          </a:p>
          <a:p>
            <a:pPr algn="ctr"/>
            <a:r>
              <a:rPr lang="en-US" sz="3300" b="1">
                <a:solidFill>
                  <a:schemeClr val="bg1"/>
                </a:solidFill>
                <a:latin typeface="Roboto Condensed"/>
                <a:ea typeface="Roboto Condensed"/>
                <a:cs typeface="Roboto Condensed"/>
              </a:rPr>
              <a:t>IN LAW </a:t>
            </a:r>
            <a:endParaRPr lang="en-US">
              <a:solidFill>
                <a:schemeClr val="bg1"/>
              </a:solidFill>
              <a:cs typeface="Arial"/>
            </a:endParaRPr>
          </a:p>
        </p:txBody>
      </p:sp>
    </p:spTree>
    <p:extLst>
      <p:ext uri="{BB962C8B-B14F-4D97-AF65-F5344CB8AC3E}">
        <p14:creationId xmlns:p14="http://schemas.microsoft.com/office/powerpoint/2010/main" val="248153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4E5C-A873-535B-24E0-F918AD703A01}"/>
              </a:ext>
            </a:extLst>
          </p:cNvPr>
          <p:cNvSpPr>
            <a:spLocks noGrp="1"/>
          </p:cNvSpPr>
          <p:nvPr>
            <p:ph type="title"/>
          </p:nvPr>
        </p:nvSpPr>
        <p:spPr>
          <a:xfrm>
            <a:off x="628651" y="336541"/>
            <a:ext cx="3530753" cy="919238"/>
          </a:xfrm>
        </p:spPr>
        <p:txBody>
          <a:bodyPr spcFirstLastPara="1" wrap="square" lIns="91425" tIns="91425" rIns="91425" bIns="91425"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b="1">
                <a:solidFill>
                  <a:srgbClr val="D584BB"/>
                </a:solidFill>
                <a:latin typeface="Roboto Condensed"/>
                <a:ea typeface="Roboto Condensed"/>
                <a:cs typeface="Roboto Condensed"/>
              </a:rPr>
              <a:t>WHAT TYPE OF HARASSMENT ARE WE TALKING ABOUT TODAY?</a:t>
            </a:r>
            <a:endParaRPr lang="en-US" sz="2000">
              <a:cs typeface="Arial"/>
            </a:endParaRPr>
          </a:p>
        </p:txBody>
      </p:sp>
      <p:sp>
        <p:nvSpPr>
          <p:cNvPr id="3" name="Content Placeholder 2">
            <a:extLst>
              <a:ext uri="{FF2B5EF4-FFF2-40B4-BE49-F238E27FC236}">
                <a16:creationId xmlns:a16="http://schemas.microsoft.com/office/drawing/2014/main" id="{D36B4163-0C80-395D-00CC-363F3E856B32}"/>
              </a:ext>
            </a:extLst>
          </p:cNvPr>
          <p:cNvSpPr>
            <a:spLocks noGrp="1"/>
          </p:cNvSpPr>
          <p:nvPr>
            <p:ph idx="1"/>
          </p:nvPr>
        </p:nvSpPr>
        <p:spPr>
          <a:xfrm>
            <a:off x="634714" y="1540018"/>
            <a:ext cx="4382085" cy="3106483"/>
          </a:xfrm>
        </p:spPr>
        <p:txBody>
          <a:bodyPr vert="horz" lIns="68580" tIns="34290" rIns="68580" bIns="34290" rtlCol="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nSpc>
                <a:spcPct val="114999"/>
              </a:lnSpc>
              <a:buNone/>
            </a:pPr>
            <a:r>
              <a:rPr lang="en-US" sz="1600" b="1">
                <a:solidFill>
                  <a:schemeClr val="bg1"/>
                </a:solidFill>
                <a:latin typeface="Roboto Condensed"/>
                <a:ea typeface="+mn-lt"/>
                <a:cs typeface="+mn-lt"/>
              </a:rPr>
              <a:t>LANDLORD HARASSMENT</a:t>
            </a:r>
          </a:p>
          <a:p>
            <a:pPr marL="285750" indent="-285750">
              <a:lnSpc>
                <a:spcPct val="114999"/>
              </a:lnSpc>
            </a:pPr>
            <a:r>
              <a:rPr lang="en-US" sz="1600">
                <a:solidFill>
                  <a:schemeClr val="bg1"/>
                </a:solidFill>
                <a:latin typeface="Century Schoolbook"/>
                <a:cs typeface="Arial"/>
              </a:rPr>
              <a:t>By a landlord (or its agents)</a:t>
            </a:r>
          </a:p>
          <a:p>
            <a:pPr marL="285750" indent="-285750">
              <a:lnSpc>
                <a:spcPct val="114999"/>
              </a:lnSpc>
            </a:pPr>
            <a:r>
              <a:rPr lang="en-US" sz="1600">
                <a:solidFill>
                  <a:schemeClr val="bg1"/>
                </a:solidFill>
                <a:latin typeface="Century Schoolbook"/>
                <a:cs typeface="Arial"/>
              </a:rPr>
              <a:t>Against a tenant (or a lawful occupant)</a:t>
            </a:r>
          </a:p>
          <a:p>
            <a:pPr marL="285750" indent="-285750">
              <a:lnSpc>
                <a:spcPct val="114999"/>
              </a:lnSpc>
            </a:pPr>
            <a:r>
              <a:rPr lang="en-US" sz="1600">
                <a:solidFill>
                  <a:schemeClr val="bg1"/>
                </a:solidFill>
                <a:latin typeface="Century Schoolbook"/>
                <a:cs typeface="Arial"/>
              </a:rPr>
              <a:t>When the harassing behavior is intended to:</a:t>
            </a:r>
          </a:p>
          <a:p>
            <a:pPr marL="628650" lvl="1">
              <a:lnSpc>
                <a:spcPct val="114999"/>
              </a:lnSpc>
              <a:buSzPts val="1800"/>
            </a:pPr>
            <a:r>
              <a:rPr lang="en-US" sz="1600">
                <a:solidFill>
                  <a:schemeClr val="bg1"/>
                </a:solidFill>
                <a:latin typeface="Century Schoolbook"/>
                <a:cs typeface="Arial"/>
              </a:rPr>
              <a:t>Cause the lawful occupant to vacate the apartment, OR</a:t>
            </a:r>
          </a:p>
          <a:p>
            <a:pPr marL="628650" lvl="1">
              <a:lnSpc>
                <a:spcPct val="114999"/>
              </a:lnSpc>
            </a:pPr>
            <a:r>
              <a:rPr lang="en-US" sz="1600">
                <a:solidFill>
                  <a:schemeClr val="bg1"/>
                </a:solidFill>
                <a:latin typeface="Century Schoolbook"/>
                <a:cs typeface="Arial"/>
              </a:rPr>
              <a:t>Cause the lawful occupant to surrender or waive occupancy-related rights </a:t>
            </a:r>
          </a:p>
          <a:p>
            <a:pPr marL="285750" indent="-285750">
              <a:lnSpc>
                <a:spcPct val="114999"/>
              </a:lnSpc>
            </a:pPr>
            <a:endParaRPr lang="en-US" sz="1600">
              <a:solidFill>
                <a:schemeClr val="bg1"/>
              </a:solidFill>
              <a:latin typeface="Century Schoolbook"/>
              <a:cs typeface="Arial"/>
            </a:endParaRPr>
          </a:p>
        </p:txBody>
      </p:sp>
      <p:sp>
        <p:nvSpPr>
          <p:cNvPr id="4" name="Google Shape;55;p13">
            <a:extLst>
              <a:ext uri="{FF2B5EF4-FFF2-40B4-BE49-F238E27FC236}">
                <a16:creationId xmlns:a16="http://schemas.microsoft.com/office/drawing/2014/main" id="{580FAA09-ECB9-D819-19E8-2F99C84E6BEA}"/>
              </a:ext>
            </a:extLst>
          </p:cNvPr>
          <p:cNvSpPr/>
          <p:nvPr/>
        </p:nvSpPr>
        <p:spPr>
          <a:xfrm>
            <a:off x="623905" y="1293039"/>
            <a:ext cx="3537113" cy="75817"/>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6" name="Google Shape;55;p13">
            <a:extLst>
              <a:ext uri="{FF2B5EF4-FFF2-40B4-BE49-F238E27FC236}">
                <a16:creationId xmlns:a16="http://schemas.microsoft.com/office/drawing/2014/main" id="{1596BDEB-4FEA-E137-4F63-DE7DB4B1FB28}"/>
              </a:ext>
            </a:extLst>
          </p:cNvPr>
          <p:cNvSpPr/>
          <p:nvPr/>
        </p:nvSpPr>
        <p:spPr>
          <a:xfrm>
            <a:off x="623905" y="4590380"/>
            <a:ext cx="3537113" cy="75817"/>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pic>
        <p:nvPicPr>
          <p:cNvPr id="7" name="Picture 6" descr="A person standing in a window&#10;&#10;Description automatically generated">
            <a:extLst>
              <a:ext uri="{FF2B5EF4-FFF2-40B4-BE49-F238E27FC236}">
                <a16:creationId xmlns:a16="http://schemas.microsoft.com/office/drawing/2014/main" id="{A397661D-780B-3594-FB39-5A7BAF07CF2C}"/>
              </a:ext>
            </a:extLst>
          </p:cNvPr>
          <p:cNvPicPr>
            <a:picLocks noChangeAspect="1"/>
          </p:cNvPicPr>
          <p:nvPr/>
        </p:nvPicPr>
        <p:blipFill rotWithShape="1">
          <a:blip r:embed="rId2"/>
          <a:srcRect t="48" r="41424" b="-168"/>
          <a:stretch/>
        </p:blipFill>
        <p:spPr>
          <a:xfrm>
            <a:off x="5331919" y="-1229"/>
            <a:ext cx="3801787" cy="5147815"/>
          </a:xfrm>
          <a:prstGeom prst="rect">
            <a:avLst/>
          </a:prstGeom>
        </p:spPr>
      </p:pic>
    </p:spTree>
    <p:extLst>
      <p:ext uri="{BB962C8B-B14F-4D97-AF65-F5344CB8AC3E}">
        <p14:creationId xmlns:p14="http://schemas.microsoft.com/office/powerpoint/2010/main" val="38746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344F95E2-756A-8D09-9802-175C9AE4A340}"/>
            </a:ext>
          </a:extLst>
        </p:cNvPr>
        <p:cNvGrpSpPr/>
        <p:nvPr/>
      </p:nvGrpSpPr>
      <p:grpSpPr>
        <a:xfrm>
          <a:off x="0" y="0"/>
          <a:ext cx="0" cy="0"/>
          <a:chOff x="0" y="0"/>
          <a:chExt cx="0" cy="0"/>
        </a:xfrm>
      </p:grpSpPr>
      <p:sp>
        <p:nvSpPr>
          <p:cNvPr id="105" name="Google Shape;105;p18">
            <a:extLst>
              <a:ext uri="{FF2B5EF4-FFF2-40B4-BE49-F238E27FC236}">
                <a16:creationId xmlns:a16="http://schemas.microsoft.com/office/drawing/2014/main" id="{6A4F1404-CABD-5CCA-E27F-2C3FCCC0B1FC}"/>
              </a:ext>
            </a:extLst>
          </p:cNvPr>
          <p:cNvSpPr/>
          <p:nvPr/>
        </p:nvSpPr>
        <p:spPr>
          <a:xfrm>
            <a:off x="-61875" y="-100"/>
            <a:ext cx="2364203" cy="5143500"/>
          </a:xfrm>
          <a:prstGeom prst="rect">
            <a:avLst/>
          </a:prstGeom>
          <a:solidFill>
            <a:schemeClr val="dk1"/>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pic>
        <p:nvPicPr>
          <p:cNvPr id="2" name="Picture 1" descr="A vintage weighing scales">
            <a:extLst>
              <a:ext uri="{FF2B5EF4-FFF2-40B4-BE49-F238E27FC236}">
                <a16:creationId xmlns:a16="http://schemas.microsoft.com/office/drawing/2014/main" id="{1C2D7889-79A8-C7FD-C63A-47755661BA9E}"/>
              </a:ext>
            </a:extLst>
          </p:cNvPr>
          <p:cNvPicPr>
            <a:picLocks noChangeAspect="1"/>
          </p:cNvPicPr>
          <p:nvPr/>
        </p:nvPicPr>
        <p:blipFill rotWithShape="1">
          <a:blip r:embed="rId4"/>
          <a:srcRect r="16978" b="2044"/>
          <a:stretch/>
        </p:blipFill>
        <p:spPr>
          <a:xfrm>
            <a:off x="2286883" y="7"/>
            <a:ext cx="2686050" cy="5143493"/>
          </a:xfrm>
          <a:prstGeom prst="rect">
            <a:avLst/>
          </a:prstGeom>
        </p:spPr>
      </p:pic>
      <p:sp>
        <p:nvSpPr>
          <p:cNvPr id="4" name="Content Placeholder 2">
            <a:extLst>
              <a:ext uri="{FF2B5EF4-FFF2-40B4-BE49-F238E27FC236}">
                <a16:creationId xmlns:a16="http://schemas.microsoft.com/office/drawing/2014/main" id="{821FBC4F-5B76-696E-9385-AD67A65FA35B}"/>
              </a:ext>
            </a:extLst>
          </p:cNvPr>
          <p:cNvSpPr txBox="1">
            <a:spLocks/>
          </p:cNvSpPr>
          <p:nvPr/>
        </p:nvSpPr>
        <p:spPr>
          <a:xfrm>
            <a:off x="5380044" y="209110"/>
            <a:ext cx="3673928" cy="4385960"/>
          </a:xfrm>
          <a:prstGeom prst="rect">
            <a:avLst/>
          </a:prstGeom>
        </p:spPr>
        <p:txBody>
          <a:bodyPr spcFirstLastPara="1" vert="horz" wrap="square" lIns="68580" tIns="34290" rIns="68580" bIns="34290" rtlCol="0" anchor="t"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i="1">
                <a:latin typeface="Century Schoolbook"/>
                <a:cs typeface="Calibri"/>
              </a:rPr>
              <a:t>Some more obvious behaviors that count as harassment against a </a:t>
            </a:r>
            <a:r>
              <a:rPr lang="en-US" sz="1500" b="1" i="1">
                <a:latin typeface="Century Schoolbook"/>
                <a:cs typeface="Calibri"/>
              </a:rPr>
              <a:t>lawful occupant</a:t>
            </a:r>
            <a:r>
              <a:rPr lang="en-US" sz="1500" i="1">
                <a:latin typeface="Century Schoolbook"/>
                <a:cs typeface="Calibri"/>
              </a:rPr>
              <a:t> (someone with permission to live in the apartment) :</a:t>
            </a:r>
            <a:r>
              <a:rPr lang="en-US" sz="1500">
                <a:latin typeface="Century Schoolbook"/>
                <a:cs typeface="Calibri"/>
              </a:rPr>
              <a:t> </a:t>
            </a:r>
          </a:p>
          <a:p>
            <a:endParaRPr lang="en-US" sz="1500">
              <a:latin typeface="Century Schoolbook"/>
              <a:cs typeface="Calibri"/>
            </a:endParaRPr>
          </a:p>
          <a:p>
            <a:pPr marL="285750" indent="-285750">
              <a:buFont typeface="Arial"/>
              <a:buChar char="•"/>
            </a:pPr>
            <a:endParaRPr lang="en-US" sz="1500">
              <a:latin typeface="Century Schoolbook"/>
              <a:cs typeface="Calibri"/>
            </a:endParaRPr>
          </a:p>
        </p:txBody>
      </p:sp>
      <p:sp>
        <p:nvSpPr>
          <p:cNvPr id="106" name="Google Shape;106;p18">
            <a:extLst>
              <a:ext uri="{FF2B5EF4-FFF2-40B4-BE49-F238E27FC236}">
                <a16:creationId xmlns:a16="http://schemas.microsoft.com/office/drawing/2014/main" id="{1086D826-F6E3-A3BD-46FB-5397EEA5570F}"/>
              </a:ext>
            </a:extLst>
          </p:cNvPr>
          <p:cNvSpPr txBox="1">
            <a:spLocks noGrp="1"/>
          </p:cNvSpPr>
          <p:nvPr>
            <p:ph type="title"/>
          </p:nvPr>
        </p:nvSpPr>
        <p:spPr>
          <a:xfrm>
            <a:off x="6962" y="1676993"/>
            <a:ext cx="2222215" cy="1786663"/>
          </a:xfrm>
          <a:prstGeom prst="rect">
            <a:avLst/>
          </a:prstGeom>
        </p:spPr>
        <p:txBody>
          <a:bodyPr spcFirstLastPara="1" wrap="square" lIns="91425" tIns="91425" rIns="91425" bIns="91425" anchor="t"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 sz="2000" b="1">
                <a:solidFill>
                  <a:srgbClr val="6AC5EA"/>
                </a:solidFill>
                <a:latin typeface="Roboto Condensed"/>
                <a:ea typeface="Roboto Condensed"/>
                <a:cs typeface="Roboto Condensed"/>
              </a:rPr>
              <a:t>WHAT COUNTS AS LANDLORD HARASSMENT IN NYC?</a:t>
            </a:r>
          </a:p>
        </p:txBody>
      </p:sp>
      <p:sp>
        <p:nvSpPr>
          <p:cNvPr id="3" name="Content Placeholder 2">
            <a:extLst>
              <a:ext uri="{FF2B5EF4-FFF2-40B4-BE49-F238E27FC236}">
                <a16:creationId xmlns:a16="http://schemas.microsoft.com/office/drawing/2014/main" id="{5DBC7F26-1D8F-F1E0-3C43-78FEC396E334}"/>
              </a:ext>
            </a:extLst>
          </p:cNvPr>
          <p:cNvSpPr txBox="1">
            <a:spLocks/>
          </p:cNvSpPr>
          <p:nvPr/>
        </p:nvSpPr>
        <p:spPr>
          <a:xfrm>
            <a:off x="2236795" y="3437315"/>
            <a:ext cx="2747172" cy="1497566"/>
          </a:xfrm>
          <a:prstGeom prst="rect">
            <a:avLst/>
          </a:prstGeom>
        </p:spPr>
        <p:txBody>
          <a:bodyPr spcFirstLastPara="1" vert="horz" wrap="square" lIns="68580" tIns="34290" rIns="68580" bIns="34290" rtlCol="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a:highlight>
                  <a:srgbClr val="FFFFFF"/>
                </a:highlight>
                <a:latin typeface="Century Schoolbook"/>
                <a:cs typeface="Calibri"/>
              </a:rPr>
              <a:t>The following definition of landlord harassment in NYC comes from the</a:t>
            </a:r>
            <a:endParaRPr lang="en-US">
              <a:cs typeface="Arial"/>
            </a:endParaRPr>
          </a:p>
          <a:p>
            <a:pPr algn="ctr"/>
            <a:endParaRPr lang="en-US" sz="600">
              <a:highlight>
                <a:srgbClr val="FFFFFF"/>
              </a:highlight>
              <a:latin typeface="Century Schoolbook"/>
              <a:cs typeface="Calibri"/>
            </a:endParaRPr>
          </a:p>
          <a:p>
            <a:pPr algn="ctr"/>
            <a:r>
              <a:rPr lang="en-US" sz="1800" b="1">
                <a:highlight>
                  <a:srgbClr val="FFFFFF"/>
                </a:highlight>
                <a:latin typeface="Century Schoolbook"/>
                <a:cs typeface="Calibri"/>
              </a:rPr>
              <a:t> </a:t>
            </a:r>
            <a:r>
              <a:rPr lang="en-US" sz="1800" b="1">
                <a:highlight>
                  <a:srgbClr val="FFFFFF"/>
                </a:highlight>
                <a:latin typeface="Century Schoolbook"/>
                <a:ea typeface="Roboto Condensed"/>
                <a:cs typeface="Calibri"/>
              </a:rPr>
              <a:t>Housing Maintenance Code. </a:t>
            </a:r>
            <a:endParaRPr lang="en-US"/>
          </a:p>
        </p:txBody>
      </p:sp>
      <p:sp>
        <p:nvSpPr>
          <p:cNvPr id="5" name="TextBox 4">
            <a:extLst>
              <a:ext uri="{FF2B5EF4-FFF2-40B4-BE49-F238E27FC236}">
                <a16:creationId xmlns:a16="http://schemas.microsoft.com/office/drawing/2014/main" id="{2F2A4019-29A0-884C-854A-AA9B420F288A}"/>
              </a:ext>
            </a:extLst>
          </p:cNvPr>
          <p:cNvSpPr txBox="1"/>
          <p:nvPr/>
        </p:nvSpPr>
        <p:spPr>
          <a:xfrm>
            <a:off x="5756966" y="1623808"/>
            <a:ext cx="2743200" cy="3323987"/>
          </a:xfrm>
          <a:prstGeom prst="rect">
            <a:avLst/>
          </a:prstGeom>
          <a:solidFill>
            <a:srgbClr val="DEC3D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a:latin typeface="Century Schoolbook"/>
              </a:rPr>
              <a:t>Using force or threatening to use force </a:t>
            </a:r>
            <a:endParaRPr lang="en-US"/>
          </a:p>
          <a:p>
            <a:r>
              <a:rPr lang="en-US">
                <a:latin typeface="Century Schoolbook"/>
              </a:rPr>
              <a:t>​</a:t>
            </a:r>
            <a:endParaRPr lang="en-US"/>
          </a:p>
          <a:p>
            <a:pPr marL="285750" indent="-285750">
              <a:buFont typeface="Arial,Sans-Serif"/>
              <a:buChar char="•"/>
            </a:pPr>
            <a:r>
              <a:rPr lang="en-US">
                <a:latin typeface="Century Schoolbook"/>
              </a:rPr>
              <a:t>Removing possessions ​</a:t>
            </a:r>
          </a:p>
          <a:p>
            <a:endParaRPr lang="en-US">
              <a:latin typeface="Century Schoolbook"/>
            </a:endParaRPr>
          </a:p>
          <a:p>
            <a:pPr marL="285750" indent="-285750">
              <a:buFont typeface="Arial,Sans-Serif"/>
              <a:buChar char="•"/>
            </a:pPr>
            <a:r>
              <a:rPr lang="en-US">
                <a:latin typeface="Century Schoolbook"/>
              </a:rPr>
              <a:t>Removing or interfering with the door or the lock without giving a new key</a:t>
            </a:r>
          </a:p>
          <a:p>
            <a:r>
              <a:rPr lang="en-US">
                <a:latin typeface="Century Schoolbook"/>
              </a:rPr>
              <a:t> ​</a:t>
            </a:r>
            <a:endParaRPr lang="en-US"/>
          </a:p>
          <a:p>
            <a:pPr marL="285750" indent="-285750">
              <a:buFont typeface="Arial,Sans-Serif"/>
              <a:buChar char="•"/>
            </a:pPr>
            <a:r>
              <a:rPr lang="en-US">
                <a:latin typeface="Century Schoolbook"/>
              </a:rPr>
              <a:t>Repeated contact or visits at odd hours​</a:t>
            </a:r>
          </a:p>
          <a:p>
            <a:pPr marL="628650" lvl="1" indent="-285750">
              <a:buFont typeface="Courier New,monospace"/>
              <a:buChar char="o"/>
            </a:pPr>
            <a:r>
              <a:rPr lang="en-US">
                <a:latin typeface="Century Schoolbook"/>
              </a:rPr>
              <a:t>Outside of 9 a.m. to 5 p.m.​</a:t>
            </a:r>
          </a:p>
          <a:p>
            <a:pPr marL="628650" lvl="1" indent="-285750">
              <a:buFont typeface="Courier New,monospace"/>
              <a:buChar char="o"/>
            </a:pPr>
            <a:r>
              <a:rPr lang="en-US">
                <a:latin typeface="Century Schoolbook"/>
              </a:rPr>
              <a:t>On Sat, Sun, or holidays</a:t>
            </a:r>
          </a:p>
        </p:txBody>
      </p:sp>
      <p:sp>
        <p:nvSpPr>
          <p:cNvPr id="10" name="Google Shape;55;p13">
            <a:extLst>
              <a:ext uri="{FF2B5EF4-FFF2-40B4-BE49-F238E27FC236}">
                <a16:creationId xmlns:a16="http://schemas.microsoft.com/office/drawing/2014/main" id="{8858CDAC-8446-FA01-3E72-66C5A23ABD32}"/>
              </a:ext>
            </a:extLst>
          </p:cNvPr>
          <p:cNvSpPr/>
          <p:nvPr/>
        </p:nvSpPr>
        <p:spPr>
          <a:xfrm rot="10800000" flipV="1">
            <a:off x="5757958" y="1299773"/>
            <a:ext cx="2752248" cy="325778"/>
          </a:xfrm>
          <a:prstGeom prst="rect">
            <a:avLst/>
          </a:prstGeom>
          <a:solidFill>
            <a:srgbClr val="D685BC"/>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b="1">
                <a:latin typeface="Roboto Condensed"/>
                <a:ea typeface="Roboto Condensed"/>
                <a:cs typeface="Arial"/>
              </a:rPr>
              <a:t>BASICS</a:t>
            </a:r>
            <a:endParaRPr lang="en-US" b="1">
              <a:latin typeface="Roboto Condensed"/>
              <a:ea typeface="Roboto Condensed"/>
              <a:cs typeface="Roboto Condensed"/>
            </a:endParaRPr>
          </a:p>
        </p:txBody>
      </p:sp>
      <p:sp>
        <p:nvSpPr>
          <p:cNvPr id="13" name="Google Shape;55;p13">
            <a:extLst>
              <a:ext uri="{FF2B5EF4-FFF2-40B4-BE49-F238E27FC236}">
                <a16:creationId xmlns:a16="http://schemas.microsoft.com/office/drawing/2014/main" id="{518AF2AA-F9E6-A3AD-25D1-304E8BCBAC9F}"/>
              </a:ext>
            </a:extLst>
          </p:cNvPr>
          <p:cNvSpPr/>
          <p:nvPr/>
        </p:nvSpPr>
        <p:spPr>
          <a:xfrm>
            <a:off x="1859581" y="3246951"/>
            <a:ext cx="2965613" cy="83539"/>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14" name="Google Shape;55;p13">
            <a:extLst>
              <a:ext uri="{FF2B5EF4-FFF2-40B4-BE49-F238E27FC236}">
                <a16:creationId xmlns:a16="http://schemas.microsoft.com/office/drawing/2014/main" id="{55CFCF13-4E32-68B5-AED7-40A280DE74B9}"/>
              </a:ext>
            </a:extLst>
          </p:cNvPr>
          <p:cNvSpPr/>
          <p:nvPr/>
        </p:nvSpPr>
        <p:spPr>
          <a:xfrm flipV="1">
            <a:off x="2407912" y="4944593"/>
            <a:ext cx="3096904" cy="70919"/>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Tree>
    <p:extLst>
      <p:ext uri="{BB962C8B-B14F-4D97-AF65-F5344CB8AC3E}">
        <p14:creationId xmlns:p14="http://schemas.microsoft.com/office/powerpoint/2010/main" val="3271463254"/>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344F95E2-756A-8D09-9802-175C9AE4A340}"/>
            </a:ext>
          </a:extLst>
        </p:cNvPr>
        <p:cNvGrpSpPr/>
        <p:nvPr/>
      </p:nvGrpSpPr>
      <p:grpSpPr>
        <a:xfrm>
          <a:off x="0" y="0"/>
          <a:ext cx="0" cy="0"/>
          <a:chOff x="0" y="0"/>
          <a:chExt cx="0" cy="0"/>
        </a:xfrm>
      </p:grpSpPr>
      <p:sp>
        <p:nvSpPr>
          <p:cNvPr id="3" name="Google Shape;105;p18">
            <a:extLst>
              <a:ext uri="{FF2B5EF4-FFF2-40B4-BE49-F238E27FC236}">
                <a16:creationId xmlns:a16="http://schemas.microsoft.com/office/drawing/2014/main" id="{4FA9A758-DFA9-FAC0-2D18-3FED51E4F4CD}"/>
              </a:ext>
            </a:extLst>
          </p:cNvPr>
          <p:cNvSpPr/>
          <p:nvPr/>
        </p:nvSpPr>
        <p:spPr>
          <a:xfrm>
            <a:off x="5492755" y="-100"/>
            <a:ext cx="3647258" cy="5160145"/>
          </a:xfrm>
          <a:prstGeom prst="rect">
            <a:avLst/>
          </a:prstGeom>
          <a:solidFill>
            <a:srgbClr val="FFFCE8"/>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sp>
        <p:nvSpPr>
          <p:cNvPr id="2" name="Google Shape;105;p18">
            <a:extLst>
              <a:ext uri="{FF2B5EF4-FFF2-40B4-BE49-F238E27FC236}">
                <a16:creationId xmlns:a16="http://schemas.microsoft.com/office/drawing/2014/main" id="{284CB6B5-4667-E3B4-F0A0-62E72C140A25}"/>
              </a:ext>
            </a:extLst>
          </p:cNvPr>
          <p:cNvSpPr/>
          <p:nvPr/>
        </p:nvSpPr>
        <p:spPr>
          <a:xfrm>
            <a:off x="1856042" y="-100"/>
            <a:ext cx="3655671" cy="5160145"/>
          </a:xfrm>
          <a:prstGeom prst="rect">
            <a:avLst/>
          </a:prstGeom>
          <a:solidFill>
            <a:srgbClr val="DEC3D1"/>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sp>
        <p:nvSpPr>
          <p:cNvPr id="105" name="Google Shape;105;p18">
            <a:extLst>
              <a:ext uri="{FF2B5EF4-FFF2-40B4-BE49-F238E27FC236}">
                <a16:creationId xmlns:a16="http://schemas.microsoft.com/office/drawing/2014/main" id="{6A4F1404-CABD-5CCA-E27F-2C3FCCC0B1FC}"/>
              </a:ext>
            </a:extLst>
          </p:cNvPr>
          <p:cNvSpPr/>
          <p:nvPr/>
        </p:nvSpPr>
        <p:spPr>
          <a:xfrm>
            <a:off x="-28584" y="-100"/>
            <a:ext cx="1892578" cy="5154597"/>
          </a:xfrm>
          <a:prstGeom prst="rect">
            <a:avLst/>
          </a:prstGeom>
          <a:solidFill>
            <a:schemeClr val="dk1"/>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sp>
        <p:nvSpPr>
          <p:cNvPr id="4" name="Content Placeholder 2">
            <a:extLst>
              <a:ext uri="{FF2B5EF4-FFF2-40B4-BE49-F238E27FC236}">
                <a16:creationId xmlns:a16="http://schemas.microsoft.com/office/drawing/2014/main" id="{821FBC4F-5B76-696E-9385-AD67A65FA35B}"/>
              </a:ext>
            </a:extLst>
          </p:cNvPr>
          <p:cNvSpPr txBox="1">
            <a:spLocks/>
          </p:cNvSpPr>
          <p:nvPr/>
        </p:nvSpPr>
        <p:spPr>
          <a:xfrm>
            <a:off x="5750748" y="796055"/>
            <a:ext cx="3179658" cy="4362792"/>
          </a:xfrm>
          <a:prstGeom prst="rect">
            <a:avLst/>
          </a:prstGeom>
        </p:spPr>
        <p:txBody>
          <a:bodyPr spcFirstLastPara="1" vert="horz" wrap="square" lIns="68580" tIns="34290" rIns="68580" bIns="34290" rtlCol="0" anchor="t"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a:buChar char="•"/>
            </a:pPr>
            <a:r>
              <a:rPr lang="en-US" sz="1500" dirty="0">
                <a:latin typeface="Century Schoolbook"/>
                <a:cs typeface="Calibri"/>
              </a:rPr>
              <a:t>Repeated or extended disruptions of essential services</a:t>
            </a:r>
            <a:endParaRPr lang="en-US" dirty="0"/>
          </a:p>
          <a:p>
            <a:pPr marL="285750" indent="-285750">
              <a:buChar char="•"/>
            </a:pPr>
            <a:r>
              <a:rPr lang="en-US" sz="1500" dirty="0">
                <a:latin typeface="Century Schoolbook"/>
                <a:cs typeface="Calibri"/>
              </a:rPr>
              <a:t>Repeated failures to repair class B or C violations </a:t>
            </a:r>
          </a:p>
          <a:p>
            <a:pPr marL="285750" indent="-285750">
              <a:buChar char="•"/>
            </a:pPr>
            <a:r>
              <a:rPr lang="en-US" sz="1500" dirty="0">
                <a:latin typeface="Century Schoolbook"/>
                <a:cs typeface="Calibri"/>
              </a:rPr>
              <a:t>Repeated false certifications of a violation as repaired</a:t>
            </a:r>
          </a:p>
          <a:p>
            <a:pPr marL="285750" indent="-285750">
              <a:buChar char="•"/>
            </a:pPr>
            <a:r>
              <a:rPr lang="en-US" sz="1500" dirty="0">
                <a:latin typeface="Century Schoolbook"/>
                <a:cs typeface="Calibri"/>
              </a:rPr>
              <a:t>Repeated work without a required construction permit</a:t>
            </a:r>
          </a:p>
          <a:p>
            <a:pPr marL="285750" indent="-285750">
              <a:buChar char="•"/>
            </a:pPr>
            <a:r>
              <a:rPr lang="en-US" sz="1500" dirty="0">
                <a:latin typeface="Century Schoolbook"/>
                <a:cs typeface="Calibri"/>
              </a:rPr>
              <a:t>Failure to correct conditions that underly a vacate order</a:t>
            </a:r>
          </a:p>
          <a:p>
            <a:pPr marL="285750" indent="-285750">
              <a:buChar char="•"/>
            </a:pPr>
            <a:r>
              <a:rPr lang="en-US" sz="1500" dirty="0">
                <a:latin typeface="Century Schoolbook"/>
                <a:cs typeface="Calibri"/>
              </a:rPr>
              <a:t>Making serious false or misleading statements about the rent stabilization status of a unit in applications for work on that unit</a:t>
            </a:r>
          </a:p>
          <a:p>
            <a:pPr marL="285750" indent="-285750">
              <a:buChar char="•"/>
            </a:pPr>
            <a:endParaRPr lang="en-US" sz="1500">
              <a:latin typeface="Century Schoolbook"/>
              <a:cs typeface="Calibri"/>
            </a:endParaRPr>
          </a:p>
        </p:txBody>
      </p:sp>
      <p:sp>
        <p:nvSpPr>
          <p:cNvPr id="106" name="Google Shape;106;p18">
            <a:extLst>
              <a:ext uri="{FF2B5EF4-FFF2-40B4-BE49-F238E27FC236}">
                <a16:creationId xmlns:a16="http://schemas.microsoft.com/office/drawing/2014/main" id="{1086D826-F6E3-A3BD-46FB-5397EEA5570F}"/>
              </a:ext>
            </a:extLst>
          </p:cNvPr>
          <p:cNvSpPr txBox="1">
            <a:spLocks noGrp="1"/>
          </p:cNvSpPr>
          <p:nvPr>
            <p:ph type="title"/>
          </p:nvPr>
        </p:nvSpPr>
        <p:spPr>
          <a:xfrm>
            <a:off x="289938" y="794775"/>
            <a:ext cx="2222215" cy="1786663"/>
          </a:xfrm>
          <a:prstGeom prst="rect">
            <a:avLst/>
          </a:prstGeom>
        </p:spPr>
        <p:txBody>
          <a:bodyPr spcFirstLastPara="1" wrap="square" lIns="91425" tIns="91425" rIns="91425" bIns="91425" anchor="t"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 sz="2400" b="1">
                <a:solidFill>
                  <a:srgbClr val="6AC5EA"/>
                </a:solidFill>
                <a:highlight>
                  <a:srgbClr val="000000"/>
                </a:highlight>
                <a:latin typeface="Roboto Condensed"/>
                <a:ea typeface="Roboto Condensed"/>
                <a:cs typeface="Roboto Condensed"/>
              </a:rPr>
              <a:t>WHAT COUNTS AS LANDLORD HARASSMENT IN NYC?</a:t>
            </a:r>
          </a:p>
        </p:txBody>
      </p:sp>
      <p:sp>
        <p:nvSpPr>
          <p:cNvPr id="5" name="Content Placeholder 2">
            <a:extLst>
              <a:ext uri="{FF2B5EF4-FFF2-40B4-BE49-F238E27FC236}">
                <a16:creationId xmlns:a16="http://schemas.microsoft.com/office/drawing/2014/main" id="{8644ED48-4C4B-60DF-8BC7-BA8161954D99}"/>
              </a:ext>
            </a:extLst>
          </p:cNvPr>
          <p:cNvSpPr txBox="1">
            <a:spLocks/>
          </p:cNvSpPr>
          <p:nvPr/>
        </p:nvSpPr>
        <p:spPr>
          <a:xfrm>
            <a:off x="2287331" y="653441"/>
            <a:ext cx="2924800" cy="4385960"/>
          </a:xfrm>
          <a:prstGeom prst="rect">
            <a:avLst/>
          </a:prstGeom>
        </p:spPr>
        <p:txBody>
          <a:bodyPr spcFirstLastPara="1" vert="horz" wrap="square" lIns="68580" tIns="34290" rIns="68580" bIns="34290" rtlCol="0" anchor="t"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a:buChar char="•"/>
            </a:pPr>
            <a:r>
              <a:rPr lang="en-US" sz="1500" dirty="0">
                <a:latin typeface="Century Schoolbook"/>
                <a:cs typeface="Calibri"/>
              </a:rPr>
              <a:t>Threatening a person based on certain categories:</a:t>
            </a:r>
            <a:endParaRPr lang="en-US" dirty="0">
              <a:latin typeface="Arial"/>
              <a:cs typeface="Arial"/>
            </a:endParaRPr>
          </a:p>
          <a:p>
            <a:pPr marL="628650" lvl="1" indent="-285750">
              <a:buFont typeface="Courier New"/>
              <a:buChar char="o"/>
            </a:pPr>
            <a:r>
              <a:rPr lang="en-US" sz="1500" dirty="0">
                <a:latin typeface="Century Schoolbook"/>
                <a:cs typeface="Calibri"/>
              </a:rPr>
              <a:t>Age, race, immigration status, sexual orientation, source of income, status as a victim of sex offense, etc. </a:t>
            </a:r>
          </a:p>
          <a:p>
            <a:pPr marL="285750" indent="-285750">
              <a:buFont typeface="Arial"/>
              <a:buChar char="•"/>
            </a:pPr>
            <a:r>
              <a:rPr lang="en-US" sz="1500" dirty="0">
                <a:latin typeface="Century Schoolbook"/>
                <a:cs typeface="Calibri"/>
              </a:rPr>
              <a:t>Requesting additional ID from someone who has already shown a government-issued ID</a:t>
            </a:r>
          </a:p>
          <a:p>
            <a:pPr marL="285750" indent="-285750">
              <a:buFont typeface="Arial"/>
              <a:buChar char="•"/>
            </a:pPr>
            <a:r>
              <a:rPr lang="en-US" sz="1500" dirty="0">
                <a:latin typeface="Century Schoolbook"/>
                <a:cs typeface="Calibri"/>
              </a:rPr>
              <a:t>Giving the occupant false or misleading information regarding the occupancy of the unit </a:t>
            </a:r>
          </a:p>
          <a:p>
            <a:pPr marL="285750" indent="-285750">
              <a:buFont typeface="Arial"/>
              <a:buChar char="•"/>
            </a:pPr>
            <a:r>
              <a:rPr lang="en-US" sz="1500" dirty="0">
                <a:latin typeface="Century Schoolbook"/>
                <a:cs typeface="Calibri"/>
              </a:rPr>
              <a:t>Repeated "baseless or frivolous" lawsuits</a:t>
            </a:r>
          </a:p>
          <a:p>
            <a:pPr marL="628650" lvl="1" indent="-285750">
              <a:buFont typeface="Courier New"/>
              <a:buChar char="o"/>
            </a:pPr>
            <a:endParaRPr lang="en-US" sz="1500">
              <a:latin typeface="Century Schoolbook"/>
              <a:cs typeface="Calibri"/>
            </a:endParaRPr>
          </a:p>
          <a:p>
            <a:pPr marL="285750" indent="-285750">
              <a:buFont typeface="Arial"/>
              <a:buChar char="•"/>
            </a:pPr>
            <a:endParaRPr lang="en-US" sz="1500">
              <a:latin typeface="Century Schoolbook"/>
              <a:cs typeface="Calibri"/>
            </a:endParaRPr>
          </a:p>
        </p:txBody>
      </p:sp>
      <p:sp>
        <p:nvSpPr>
          <p:cNvPr id="11" name="Google Shape;55;p13">
            <a:extLst>
              <a:ext uri="{FF2B5EF4-FFF2-40B4-BE49-F238E27FC236}">
                <a16:creationId xmlns:a16="http://schemas.microsoft.com/office/drawing/2014/main" id="{D1FBD0CB-6ABA-21CD-306D-BC62CDC78A54}"/>
              </a:ext>
            </a:extLst>
          </p:cNvPr>
          <p:cNvSpPr/>
          <p:nvPr/>
        </p:nvSpPr>
        <p:spPr>
          <a:xfrm rot="10800000" flipV="1">
            <a:off x="2292106" y="95673"/>
            <a:ext cx="2922153" cy="395285"/>
          </a:xfrm>
          <a:prstGeom prst="rect">
            <a:avLst/>
          </a:prstGeom>
          <a:solidFill>
            <a:srgbClr val="D685BC"/>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b="1">
                <a:latin typeface="Roboto Condensed"/>
                <a:ea typeface="Roboto Condensed"/>
                <a:cs typeface="Arial"/>
              </a:rPr>
              <a:t> A LITTLE LESS BASIC</a:t>
            </a:r>
          </a:p>
        </p:txBody>
      </p:sp>
      <p:sp>
        <p:nvSpPr>
          <p:cNvPr id="12" name="Google Shape;55;p13">
            <a:extLst>
              <a:ext uri="{FF2B5EF4-FFF2-40B4-BE49-F238E27FC236}">
                <a16:creationId xmlns:a16="http://schemas.microsoft.com/office/drawing/2014/main" id="{CD0413C1-051E-5935-A802-C770147537EB}"/>
              </a:ext>
            </a:extLst>
          </p:cNvPr>
          <p:cNvSpPr/>
          <p:nvPr/>
        </p:nvSpPr>
        <p:spPr>
          <a:xfrm rot="10800000" flipV="1">
            <a:off x="5819479" y="98072"/>
            <a:ext cx="2937598" cy="557466"/>
          </a:xfrm>
          <a:prstGeom prst="rect">
            <a:avLst/>
          </a:prstGeom>
          <a:solidFill>
            <a:srgbClr val="FED968"/>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latin typeface="Roboto Condensed"/>
                <a:ea typeface="Roboto Condensed"/>
                <a:cs typeface="Arial"/>
              </a:rPr>
              <a:t>REPAIRS/CONSTRUCTION-RELATED </a:t>
            </a:r>
            <a:endParaRPr lang="en-US" sz="1100">
              <a:cs typeface="Arial"/>
            </a:endParaRPr>
          </a:p>
        </p:txBody>
      </p:sp>
    </p:spTree>
    <p:extLst>
      <p:ext uri="{BB962C8B-B14F-4D97-AF65-F5344CB8AC3E}">
        <p14:creationId xmlns:p14="http://schemas.microsoft.com/office/powerpoint/2010/main" val="158769460"/>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344F95E2-756A-8D09-9802-175C9AE4A340}"/>
            </a:ext>
          </a:extLst>
        </p:cNvPr>
        <p:cNvGrpSpPr/>
        <p:nvPr/>
      </p:nvGrpSpPr>
      <p:grpSpPr>
        <a:xfrm>
          <a:off x="0" y="0"/>
          <a:ext cx="0" cy="0"/>
          <a:chOff x="0" y="0"/>
          <a:chExt cx="0" cy="0"/>
        </a:xfrm>
      </p:grpSpPr>
      <p:sp>
        <p:nvSpPr>
          <p:cNvPr id="15" name="Google Shape;105;p18">
            <a:extLst>
              <a:ext uri="{FF2B5EF4-FFF2-40B4-BE49-F238E27FC236}">
                <a16:creationId xmlns:a16="http://schemas.microsoft.com/office/drawing/2014/main" id="{2342083D-8D15-8157-53BF-D210D7DE3608}"/>
              </a:ext>
            </a:extLst>
          </p:cNvPr>
          <p:cNvSpPr/>
          <p:nvPr/>
        </p:nvSpPr>
        <p:spPr>
          <a:xfrm>
            <a:off x="1759570" y="3097062"/>
            <a:ext cx="7389660" cy="2044548"/>
          </a:xfrm>
          <a:prstGeom prst="rect">
            <a:avLst/>
          </a:prstGeom>
          <a:solidFill>
            <a:srgbClr val="FFFCE8"/>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sp>
        <p:nvSpPr>
          <p:cNvPr id="13" name="Google Shape;105;p18">
            <a:extLst>
              <a:ext uri="{FF2B5EF4-FFF2-40B4-BE49-F238E27FC236}">
                <a16:creationId xmlns:a16="http://schemas.microsoft.com/office/drawing/2014/main" id="{0459653D-44AD-EDF9-8EE4-EF867B0F42CB}"/>
              </a:ext>
            </a:extLst>
          </p:cNvPr>
          <p:cNvSpPr/>
          <p:nvPr/>
        </p:nvSpPr>
        <p:spPr>
          <a:xfrm>
            <a:off x="1791518" y="-101"/>
            <a:ext cx="7361203" cy="3095374"/>
          </a:xfrm>
          <a:prstGeom prst="rect">
            <a:avLst/>
          </a:prstGeom>
          <a:solidFill>
            <a:srgbClr val="DEC3D1"/>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sp>
        <p:nvSpPr>
          <p:cNvPr id="105" name="Google Shape;105;p18">
            <a:extLst>
              <a:ext uri="{FF2B5EF4-FFF2-40B4-BE49-F238E27FC236}">
                <a16:creationId xmlns:a16="http://schemas.microsoft.com/office/drawing/2014/main" id="{6A4F1404-CABD-5CCA-E27F-2C3FCCC0B1FC}"/>
              </a:ext>
            </a:extLst>
          </p:cNvPr>
          <p:cNvSpPr/>
          <p:nvPr/>
        </p:nvSpPr>
        <p:spPr>
          <a:xfrm>
            <a:off x="-25005" y="-9317"/>
            <a:ext cx="1829575" cy="5152717"/>
          </a:xfrm>
          <a:prstGeom prst="rect">
            <a:avLst/>
          </a:prstGeom>
          <a:solidFill>
            <a:schemeClr val="dk1"/>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sp>
        <p:nvSpPr>
          <p:cNvPr id="5" name="Content Placeholder 2">
            <a:extLst>
              <a:ext uri="{FF2B5EF4-FFF2-40B4-BE49-F238E27FC236}">
                <a16:creationId xmlns:a16="http://schemas.microsoft.com/office/drawing/2014/main" id="{8644ED48-4C4B-60DF-8BC7-BA8161954D99}"/>
              </a:ext>
            </a:extLst>
          </p:cNvPr>
          <p:cNvSpPr txBox="1">
            <a:spLocks/>
          </p:cNvSpPr>
          <p:nvPr/>
        </p:nvSpPr>
        <p:spPr>
          <a:xfrm>
            <a:off x="2649441" y="610205"/>
            <a:ext cx="5779024" cy="2249326"/>
          </a:xfrm>
          <a:prstGeom prst="rect">
            <a:avLst/>
          </a:prstGeom>
        </p:spPr>
        <p:txBody>
          <a:bodyPr spcFirstLastPara="1" vert="horz" wrap="square" lIns="68580" tIns="34290" rIns="68580" bIns="34290" rtlCol="0" anchor="t" anchorCtr="0">
            <a:normAutofit fontScale="925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a:buChar char="•"/>
            </a:pPr>
            <a:r>
              <a:rPr lang="en-US" sz="1500" dirty="0">
                <a:latin typeface="Century Schoolbook"/>
                <a:cs typeface="Calibri"/>
              </a:rPr>
              <a:t>Contacting someone to buy them out of the apartment without the required information (e.g., they have a right to a lawyer)</a:t>
            </a:r>
          </a:p>
          <a:p>
            <a:pPr marL="285750" indent="-285750">
              <a:buChar char="•"/>
            </a:pPr>
            <a:r>
              <a:rPr lang="en-US" sz="1500">
                <a:latin typeface="Century Schoolbook"/>
                <a:cs typeface="Calibri"/>
              </a:rPr>
              <a:t>Contacting </a:t>
            </a:r>
            <a:r>
              <a:rPr lang="en-US" sz="1500" dirty="0">
                <a:latin typeface="Century Schoolbook"/>
                <a:cs typeface="Calibri"/>
              </a:rPr>
              <a:t>someone to buy them out of the apartment after that person has informed the owner in writing that they don't want buyout offers</a:t>
            </a:r>
            <a:endParaRPr lang="en-US" dirty="0">
              <a:latin typeface="Arial"/>
              <a:cs typeface="Arial"/>
            </a:endParaRPr>
          </a:p>
          <a:p>
            <a:pPr marL="285750" indent="-285750">
              <a:buFont typeface="Arial"/>
              <a:buChar char="•"/>
            </a:pPr>
            <a:r>
              <a:rPr lang="en-US" sz="1500" dirty="0">
                <a:latin typeface="Century Schoolbook"/>
                <a:cs typeface="Calibri"/>
              </a:rPr>
              <a:t>Offering money to buy someone out while also:</a:t>
            </a:r>
            <a:endParaRPr lang="en-US" dirty="0"/>
          </a:p>
          <a:p>
            <a:pPr marL="628650" lvl="1" indent="-285750">
              <a:buFont typeface="Courier New"/>
              <a:buChar char="o"/>
            </a:pPr>
            <a:r>
              <a:rPr lang="en-US" sz="1500" dirty="0">
                <a:latin typeface="Century Schoolbook"/>
                <a:cs typeface="Calibri"/>
              </a:rPr>
              <a:t>Using intimidating or obscene language, or</a:t>
            </a:r>
          </a:p>
          <a:p>
            <a:pPr marL="628650" lvl="1" indent="-285750">
              <a:buFont typeface="Courier New"/>
              <a:buChar char="o"/>
            </a:pPr>
            <a:r>
              <a:rPr lang="en-US" sz="1500" dirty="0">
                <a:latin typeface="Century Schoolbook"/>
                <a:cs typeface="Calibri"/>
              </a:rPr>
              <a:t>Contacting that person too frequently, or</a:t>
            </a:r>
          </a:p>
          <a:p>
            <a:pPr marL="628650" lvl="1" indent="-285750">
              <a:buFont typeface="Courier New"/>
              <a:buChar char="o"/>
            </a:pPr>
            <a:r>
              <a:rPr lang="en-US" sz="1500" dirty="0">
                <a:latin typeface="Century Schoolbook"/>
                <a:cs typeface="Calibri"/>
              </a:rPr>
              <a:t>Contacting that person at their workplace, or</a:t>
            </a:r>
          </a:p>
          <a:p>
            <a:pPr marL="628650" lvl="1" indent="-285750">
              <a:buFont typeface="Courier New"/>
              <a:buChar char="o"/>
            </a:pPr>
            <a:r>
              <a:rPr lang="en-US" sz="1500" dirty="0">
                <a:latin typeface="Century Schoolbook"/>
                <a:cs typeface="Calibri"/>
              </a:rPr>
              <a:t>Giving false information to that person </a:t>
            </a:r>
          </a:p>
          <a:p>
            <a:pPr marL="628650" lvl="1" indent="-285750">
              <a:buFont typeface="Courier New"/>
              <a:buChar char="o"/>
            </a:pPr>
            <a:endParaRPr lang="en-US" sz="1500">
              <a:latin typeface="Century Schoolbook"/>
              <a:cs typeface="Calibri"/>
            </a:endParaRPr>
          </a:p>
          <a:p>
            <a:pPr marL="285750" indent="-285750">
              <a:buFont typeface="Arial"/>
              <a:buChar char="•"/>
            </a:pPr>
            <a:endParaRPr lang="en-US" sz="1500">
              <a:latin typeface="Century Schoolbook"/>
              <a:cs typeface="Calibri"/>
            </a:endParaRPr>
          </a:p>
        </p:txBody>
      </p:sp>
      <p:sp>
        <p:nvSpPr>
          <p:cNvPr id="2" name="Content Placeholder 2">
            <a:extLst>
              <a:ext uri="{FF2B5EF4-FFF2-40B4-BE49-F238E27FC236}">
                <a16:creationId xmlns:a16="http://schemas.microsoft.com/office/drawing/2014/main" id="{820E77AA-06F5-2C21-05E2-F4049ED20E84}"/>
              </a:ext>
            </a:extLst>
          </p:cNvPr>
          <p:cNvSpPr txBox="1">
            <a:spLocks/>
          </p:cNvSpPr>
          <p:nvPr/>
        </p:nvSpPr>
        <p:spPr>
          <a:xfrm>
            <a:off x="2961756" y="4120669"/>
            <a:ext cx="5033171" cy="880728"/>
          </a:xfrm>
          <a:prstGeom prst="rect">
            <a:avLst/>
          </a:prstGeom>
        </p:spPr>
        <p:txBody>
          <a:bodyPr spcFirstLastPara="1" vert="horz" wrap="square" lIns="68580" tIns="34290" rIns="68580" bIns="34290" rtlCol="0" anchor="t"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500" b="1">
                <a:latin typeface="Century Schoolbook"/>
                <a:ea typeface="+mn-lt"/>
                <a:cs typeface="+mn-lt"/>
              </a:rPr>
              <a:t>repeated, significant acts that substantially interfere with the peace and quiet of an occupant </a:t>
            </a:r>
            <a:endParaRPr lang="en-US" b="1">
              <a:cs typeface="Arial"/>
            </a:endParaRPr>
          </a:p>
        </p:txBody>
      </p:sp>
      <p:sp>
        <p:nvSpPr>
          <p:cNvPr id="11" name="Google Shape;106;p18">
            <a:extLst>
              <a:ext uri="{FF2B5EF4-FFF2-40B4-BE49-F238E27FC236}">
                <a16:creationId xmlns:a16="http://schemas.microsoft.com/office/drawing/2014/main" id="{21849CCD-FCDA-D011-3051-53942D177F22}"/>
              </a:ext>
            </a:extLst>
          </p:cNvPr>
          <p:cNvSpPr txBox="1">
            <a:spLocks/>
          </p:cNvSpPr>
          <p:nvPr/>
        </p:nvSpPr>
        <p:spPr>
          <a:xfrm>
            <a:off x="317592" y="1596719"/>
            <a:ext cx="2637013" cy="17774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chemeClr val="dk1"/>
              </a:buClr>
              <a:buSzPts val="2800"/>
              <a:buFont typeface="Arial"/>
              <a:buNone/>
              <a:defRPr sz="1350" b="0" i="0" u="none" strike="noStrike" kern="1200" cap="none">
                <a:solidFill>
                  <a:schemeClr val="tx1"/>
                </a:solidFill>
                <a:latin typeface="+mn-lt"/>
                <a:ea typeface="+mn-ea"/>
                <a:cs typeface="+mn-cs"/>
                <a:sym typeface="Arial"/>
              </a:defRPr>
            </a:lvl9pPr>
          </a:lstStyle>
          <a:p>
            <a:r>
              <a:rPr lang="en" sz="2800" b="1">
                <a:solidFill>
                  <a:srgbClr val="6AC5EA"/>
                </a:solidFill>
                <a:highlight>
                  <a:srgbClr val="000000"/>
                </a:highlight>
                <a:latin typeface="Roboto Condensed"/>
                <a:ea typeface="Roboto Condensed"/>
                <a:cs typeface="Roboto Condensed"/>
              </a:rPr>
              <a:t>WHAT COUNTS AS LANDLORD HARASSMENT IN NYC?</a:t>
            </a:r>
          </a:p>
        </p:txBody>
      </p:sp>
      <p:sp>
        <p:nvSpPr>
          <p:cNvPr id="17" name="Google Shape;55;p13">
            <a:extLst>
              <a:ext uri="{FF2B5EF4-FFF2-40B4-BE49-F238E27FC236}">
                <a16:creationId xmlns:a16="http://schemas.microsoft.com/office/drawing/2014/main" id="{ACF1462D-9A66-BCD8-3E15-1C2AE8D6C650}"/>
              </a:ext>
            </a:extLst>
          </p:cNvPr>
          <p:cNvSpPr/>
          <p:nvPr/>
        </p:nvSpPr>
        <p:spPr>
          <a:xfrm rot="10800000" flipV="1">
            <a:off x="2642382" y="160198"/>
            <a:ext cx="5788869" cy="339979"/>
          </a:xfrm>
          <a:prstGeom prst="rect">
            <a:avLst/>
          </a:prstGeom>
          <a:solidFill>
            <a:srgbClr val="D685BC"/>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b="1">
                <a:latin typeface="Roboto Condensed"/>
                <a:ea typeface="Roboto Condensed"/>
                <a:cs typeface="Arial"/>
              </a:rPr>
              <a:t>RELATED TO BUYOUTS</a:t>
            </a:r>
            <a:endParaRPr lang="en-US"/>
          </a:p>
        </p:txBody>
      </p:sp>
      <p:sp>
        <p:nvSpPr>
          <p:cNvPr id="19" name="Google Shape;55;p13">
            <a:extLst>
              <a:ext uri="{FF2B5EF4-FFF2-40B4-BE49-F238E27FC236}">
                <a16:creationId xmlns:a16="http://schemas.microsoft.com/office/drawing/2014/main" id="{9B17B016-59F5-B8F8-35DE-D19CDB02AB84}"/>
              </a:ext>
            </a:extLst>
          </p:cNvPr>
          <p:cNvSpPr/>
          <p:nvPr/>
        </p:nvSpPr>
        <p:spPr>
          <a:xfrm rot="10800000" flipV="1">
            <a:off x="3422866" y="3545507"/>
            <a:ext cx="4117468" cy="409982"/>
          </a:xfrm>
          <a:prstGeom prst="rect">
            <a:avLst/>
          </a:prstGeom>
          <a:solidFill>
            <a:srgbClr val="FED968"/>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b="1">
                <a:latin typeface="Roboto Condensed"/>
                <a:ea typeface="Roboto Condensed"/>
                <a:cs typeface="Arial"/>
              </a:rPr>
              <a:t>+ THE CATCH-ALL</a:t>
            </a:r>
            <a:endParaRPr lang="en-US" sz="1800">
              <a:latin typeface="Roboto Condensed"/>
              <a:ea typeface="Roboto Condensed"/>
              <a:cs typeface="Arial"/>
            </a:endParaRPr>
          </a:p>
        </p:txBody>
      </p:sp>
    </p:spTree>
    <p:extLst>
      <p:ext uri="{BB962C8B-B14F-4D97-AF65-F5344CB8AC3E}">
        <p14:creationId xmlns:p14="http://schemas.microsoft.com/office/powerpoint/2010/main" val="248722280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344F95E2-756A-8D09-9802-175C9AE4A340}"/>
            </a:ext>
          </a:extLst>
        </p:cNvPr>
        <p:cNvGrpSpPr/>
        <p:nvPr/>
      </p:nvGrpSpPr>
      <p:grpSpPr>
        <a:xfrm>
          <a:off x="0" y="0"/>
          <a:ext cx="0" cy="0"/>
          <a:chOff x="0" y="0"/>
          <a:chExt cx="0" cy="0"/>
        </a:xfrm>
      </p:grpSpPr>
      <p:pic>
        <p:nvPicPr>
          <p:cNvPr id="3" name="Picture 2" descr="A hand picking up a stack of papers&#10;&#10;Description automatically generated">
            <a:extLst>
              <a:ext uri="{FF2B5EF4-FFF2-40B4-BE49-F238E27FC236}">
                <a16:creationId xmlns:a16="http://schemas.microsoft.com/office/drawing/2014/main" id="{1F8D2073-28EC-4827-DC0A-A86603EEA774}"/>
              </a:ext>
            </a:extLst>
          </p:cNvPr>
          <p:cNvPicPr>
            <a:picLocks noChangeAspect="1"/>
          </p:cNvPicPr>
          <p:nvPr/>
        </p:nvPicPr>
        <p:blipFill rotWithShape="1">
          <a:blip r:embed="rId4"/>
          <a:srcRect l="37706" r="26361" b="2338"/>
          <a:stretch/>
        </p:blipFill>
        <p:spPr>
          <a:xfrm>
            <a:off x="2292145" y="1537"/>
            <a:ext cx="2773612" cy="5143349"/>
          </a:xfrm>
          <a:prstGeom prst="rect">
            <a:avLst/>
          </a:prstGeom>
        </p:spPr>
      </p:pic>
      <p:sp>
        <p:nvSpPr>
          <p:cNvPr id="105" name="Google Shape;105;p18">
            <a:extLst>
              <a:ext uri="{FF2B5EF4-FFF2-40B4-BE49-F238E27FC236}">
                <a16:creationId xmlns:a16="http://schemas.microsoft.com/office/drawing/2014/main" id="{6A4F1404-CABD-5CCA-E27F-2C3FCCC0B1FC}"/>
              </a:ext>
            </a:extLst>
          </p:cNvPr>
          <p:cNvSpPr/>
          <p:nvPr/>
        </p:nvSpPr>
        <p:spPr>
          <a:xfrm>
            <a:off x="-61875" y="-100"/>
            <a:ext cx="2364203" cy="5143500"/>
          </a:xfrm>
          <a:prstGeom prst="rect">
            <a:avLst/>
          </a:prstGeom>
          <a:solidFill>
            <a:schemeClr val="dk1"/>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spcBef>
                <a:spcPts val="0"/>
              </a:spcBef>
              <a:spcAft>
                <a:spcPts val="0"/>
              </a:spcAft>
              <a:buNone/>
            </a:pPr>
            <a:endParaRPr sz="1867"/>
          </a:p>
        </p:txBody>
      </p:sp>
      <p:sp>
        <p:nvSpPr>
          <p:cNvPr id="106" name="Google Shape;106;p18">
            <a:extLst>
              <a:ext uri="{FF2B5EF4-FFF2-40B4-BE49-F238E27FC236}">
                <a16:creationId xmlns:a16="http://schemas.microsoft.com/office/drawing/2014/main" id="{1086D826-F6E3-A3BD-46FB-5397EEA5570F}"/>
              </a:ext>
            </a:extLst>
          </p:cNvPr>
          <p:cNvSpPr txBox="1">
            <a:spLocks noGrp="1"/>
          </p:cNvSpPr>
          <p:nvPr>
            <p:ph type="title"/>
          </p:nvPr>
        </p:nvSpPr>
        <p:spPr>
          <a:xfrm>
            <a:off x="16179" y="1289849"/>
            <a:ext cx="2222215" cy="1786663"/>
          </a:xfrm>
          <a:prstGeom prst="rect">
            <a:avLst/>
          </a:prstGeom>
        </p:spPr>
        <p:txBody>
          <a:bodyPr spcFirstLastPara="1" wrap="square" lIns="91425" tIns="91425" rIns="91425" bIns="91425" anchor="t"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 sz="2400" b="1">
                <a:solidFill>
                  <a:srgbClr val="6AC5EA"/>
                </a:solidFill>
                <a:latin typeface="Roboto Condensed"/>
                <a:ea typeface="Roboto Condensed"/>
                <a:cs typeface="Roboto Condensed"/>
              </a:rPr>
              <a:t>ADDITIONAL DEFINITIONS OF HARASSMENT </a:t>
            </a:r>
          </a:p>
        </p:txBody>
      </p:sp>
      <p:sp>
        <p:nvSpPr>
          <p:cNvPr id="14" name="Google Shape;55;p13">
            <a:extLst>
              <a:ext uri="{FF2B5EF4-FFF2-40B4-BE49-F238E27FC236}">
                <a16:creationId xmlns:a16="http://schemas.microsoft.com/office/drawing/2014/main" id="{55CFCF13-4E32-68B5-AED7-40A280DE74B9}"/>
              </a:ext>
            </a:extLst>
          </p:cNvPr>
          <p:cNvSpPr/>
          <p:nvPr/>
        </p:nvSpPr>
        <p:spPr>
          <a:xfrm flipV="1">
            <a:off x="1701739" y="803171"/>
            <a:ext cx="3096904" cy="70919"/>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7" name="Content Placeholder 2">
            <a:extLst>
              <a:ext uri="{FF2B5EF4-FFF2-40B4-BE49-F238E27FC236}">
                <a16:creationId xmlns:a16="http://schemas.microsoft.com/office/drawing/2014/main" id="{C4E34F0A-930C-F649-958A-C55366BB65E3}"/>
              </a:ext>
            </a:extLst>
          </p:cNvPr>
          <p:cNvSpPr txBox="1">
            <a:spLocks/>
          </p:cNvSpPr>
          <p:nvPr/>
        </p:nvSpPr>
        <p:spPr>
          <a:xfrm>
            <a:off x="2445679" y="1076479"/>
            <a:ext cx="2456579" cy="1497566"/>
          </a:xfrm>
          <a:prstGeom prst="rect">
            <a:avLst/>
          </a:prstGeom>
        </p:spPr>
        <p:txBody>
          <a:bodyPr spcFirstLastPara="1" vert="horz" wrap="square" lIns="68580" tIns="34290" rIns="68580" bIns="34290" rtlCol="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dirty="0">
                <a:highlight>
                  <a:srgbClr val="FFFFFF"/>
                </a:highlight>
                <a:latin typeface="Century Schoolbook"/>
                <a:cs typeface="Calibri"/>
              </a:rPr>
              <a:t>Additional meanings of harassment exist for </a:t>
            </a:r>
            <a:endParaRPr lang="en-US">
              <a:latin typeface="Arial"/>
              <a:cs typeface="Arial"/>
            </a:endParaRPr>
          </a:p>
          <a:p>
            <a:pPr algn="ctr"/>
            <a:r>
              <a:rPr lang="en-US" sz="1600" b="1" dirty="0">
                <a:highlight>
                  <a:srgbClr val="FFFFFF"/>
                </a:highlight>
                <a:latin typeface="Century Schoolbook"/>
                <a:cs typeface="Calibri"/>
              </a:rPr>
              <a:t>rent-stabilized tenants </a:t>
            </a:r>
            <a:endParaRPr lang="en-US"/>
          </a:p>
        </p:txBody>
      </p:sp>
      <p:sp>
        <p:nvSpPr>
          <p:cNvPr id="8" name="Google Shape;55;p13">
            <a:extLst>
              <a:ext uri="{FF2B5EF4-FFF2-40B4-BE49-F238E27FC236}">
                <a16:creationId xmlns:a16="http://schemas.microsoft.com/office/drawing/2014/main" id="{EC749FBF-73AF-67E1-F6B6-3020F4B8C7D3}"/>
              </a:ext>
            </a:extLst>
          </p:cNvPr>
          <p:cNvSpPr/>
          <p:nvPr/>
        </p:nvSpPr>
        <p:spPr>
          <a:xfrm flipV="1">
            <a:off x="2798651" y="2296445"/>
            <a:ext cx="3096904" cy="70919"/>
          </a:xfrm>
          <a:prstGeom prst="rect">
            <a:avLst/>
          </a:prstGeom>
          <a:solidFill>
            <a:srgbClr val="FFD966"/>
          </a:solidFill>
          <a:ln>
            <a:noFill/>
          </a:ln>
        </p:spPr>
        <p:txBody>
          <a:bodyPr spcFirstLastPara="1" wrap="square" lIns="91425" tIns="91425" rIns="91425" bIns="9142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800"/>
          </a:p>
        </p:txBody>
      </p:sp>
      <p:sp>
        <p:nvSpPr>
          <p:cNvPr id="2" name="TextBox 1">
            <a:extLst>
              <a:ext uri="{FF2B5EF4-FFF2-40B4-BE49-F238E27FC236}">
                <a16:creationId xmlns:a16="http://schemas.microsoft.com/office/drawing/2014/main" id="{53FE7801-C741-69D5-091C-457E3B4DFCA8}"/>
              </a:ext>
            </a:extLst>
          </p:cNvPr>
          <p:cNvSpPr txBox="1"/>
          <p:nvPr/>
        </p:nvSpPr>
        <p:spPr>
          <a:xfrm>
            <a:off x="5336749" y="189772"/>
            <a:ext cx="3561443"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Roboto Condensed"/>
              </a:rPr>
              <a:t>HARASSMENT</a:t>
            </a:r>
            <a:r>
              <a:rPr lang="en-US" sz="1600" b="1">
                <a:latin typeface="Century Schoolbook"/>
              </a:rPr>
              <a:t> </a:t>
            </a:r>
            <a:r>
              <a:rPr lang="en-US" sz="1600">
                <a:latin typeface="Century Schoolbook"/>
              </a:rPr>
              <a:t>is anything that "interferes with, or disturbs, … the privacy, comfort, peace, repose or quiet enjoyment of the tenant … or is intended to cause the tenant to vacate …  or not exercise any right afforded to the tenant under this Code" </a:t>
            </a:r>
          </a:p>
          <a:p>
            <a:endParaRPr lang="en-US" sz="1600">
              <a:latin typeface="Century Schoolbook"/>
            </a:endParaRPr>
          </a:p>
          <a:p>
            <a:pPr marL="285750" indent="-285750">
              <a:buChar char="•"/>
            </a:pPr>
            <a:r>
              <a:rPr lang="en-US" sz="1600">
                <a:latin typeface="Century Schoolbook"/>
              </a:rPr>
              <a:t>To file a harassment claim with DHCR, tenants can fill out RA-60H, </a:t>
            </a:r>
            <a:r>
              <a:rPr lang="en-US" sz="1600">
                <a:latin typeface="Century Schoolbook"/>
                <a:hlinkClick r:id="rId5"/>
              </a:rPr>
              <a:t>available online</a:t>
            </a:r>
            <a:r>
              <a:rPr lang="en-US" sz="1600">
                <a:latin typeface="Century Schoolbook"/>
              </a:rPr>
              <a:t>, and either mail it or hand it in person to DHCR. </a:t>
            </a:r>
          </a:p>
          <a:p>
            <a:pPr marL="285750" indent="-285750">
              <a:buChar char="•"/>
            </a:pPr>
            <a:r>
              <a:rPr lang="en-US" sz="1600">
                <a:latin typeface="Century Schoolbook"/>
              </a:rPr>
              <a:t>A hearing will follow. </a:t>
            </a:r>
          </a:p>
          <a:p>
            <a:pPr marL="285750" indent="-285750">
              <a:buChar char="•"/>
            </a:pPr>
            <a:r>
              <a:rPr lang="en-US" sz="1600">
                <a:latin typeface="Century Schoolbook"/>
              </a:rPr>
              <a:t>If DHCR finds that the landlord's behavior is harassment, it will impose a civil penalty on the landlord. </a:t>
            </a:r>
          </a:p>
        </p:txBody>
      </p:sp>
    </p:spTree>
    <p:extLst>
      <p:ext uri="{BB962C8B-B14F-4D97-AF65-F5344CB8AC3E}">
        <p14:creationId xmlns:p14="http://schemas.microsoft.com/office/powerpoint/2010/main" val="204728253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10B7935AA9FD4F95C819219A8E553E" ma:contentTypeVersion="22" ma:contentTypeDescription="Create a new document." ma:contentTypeScope="" ma:versionID="0f86e82fcb467300f65ea3682387c44a">
  <xsd:schema xmlns:xsd="http://www.w3.org/2001/XMLSchema" xmlns:xs="http://www.w3.org/2001/XMLSchema" xmlns:p="http://schemas.microsoft.com/office/2006/metadata/properties" xmlns:ns2="bb326f85-350f-4051-886c-b95000fed777" xmlns:ns3="eda1b10f-038c-4756-bbff-2b082d069ece" targetNamespace="http://schemas.microsoft.com/office/2006/metadata/properties" ma:root="true" ma:fieldsID="59d4c74904f4b5a991f84d94f3381780" ns2:_="" ns3:_="">
    <xsd:import namespace="bb326f85-350f-4051-886c-b95000fed777"/>
    <xsd:import namespace="eda1b10f-038c-4756-bbff-2b082d069e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ink"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date" minOccurs="0"/>
                <xsd:element ref="ns2:Date0"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26f85-350f-4051-886c-b95000fed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ink" ma:index="1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c734ccd-87f7-4dc5-bdc0-05994e8719a0"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Only" ma:internalName="date">
      <xsd:simpleType>
        <xsd:restriction base="dms:DateTime"/>
      </xsd:simpleType>
    </xsd:element>
    <xsd:element name="Date0" ma:index="26" nillable="true" ma:displayName="Date" ma:format="DateTime" ma:internalName="Date0">
      <xsd:simpleType>
        <xsd:restriction base="dms:DateTim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a1b10f-038c-4756-bbff-2b082d069e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969fd82-7f15-44c8-9346-1614039c4ea6}" ma:internalName="TaxCatchAll" ma:showField="CatchAllData" ma:web="eda1b10f-038c-4756-bbff-2b082d069e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326f85-350f-4051-886c-b95000fed777">
      <Terms xmlns="http://schemas.microsoft.com/office/infopath/2007/PartnerControls"/>
    </lcf76f155ced4ddcb4097134ff3c332f>
    <TaxCatchAll xmlns="eda1b10f-038c-4756-bbff-2b082d069ece" xsi:nil="true"/>
    <Link xmlns="bb326f85-350f-4051-886c-b95000fed777">
      <Url xsi:nil="true"/>
      <Description xsi:nil="true"/>
    </Link>
    <Date0 xmlns="bb326f85-350f-4051-886c-b95000fed777" xsi:nil="true"/>
    <date xmlns="bb326f85-350f-4051-886c-b95000fed777" xsi:nil="true"/>
  </documentManagement>
</p:properties>
</file>

<file path=customXml/itemProps1.xml><?xml version="1.0" encoding="utf-8"?>
<ds:datastoreItem xmlns:ds="http://schemas.openxmlformats.org/officeDocument/2006/customXml" ds:itemID="{A40AE4F3-3674-4CCB-B7EA-9713A63AB7C7}">
  <ds:schemaRefs>
    <ds:schemaRef ds:uri="http://schemas.microsoft.com/sharepoint/v3/contenttype/forms"/>
  </ds:schemaRefs>
</ds:datastoreItem>
</file>

<file path=customXml/itemProps2.xml><?xml version="1.0" encoding="utf-8"?>
<ds:datastoreItem xmlns:ds="http://schemas.openxmlformats.org/officeDocument/2006/customXml" ds:itemID="{8130C44F-B221-4C2B-88B5-09DFAF2EFF18}">
  <ds:schemaRefs>
    <ds:schemaRef ds:uri="bb326f85-350f-4051-886c-b95000fed777"/>
    <ds:schemaRef ds:uri="eda1b10f-038c-4756-bbff-2b082d069e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22DAA0-DFA3-42B3-A121-7ACF131272D5}">
  <ds:schemaRefs>
    <ds:schemaRef ds:uri="bb326f85-350f-4051-886c-b95000fed777"/>
    <ds:schemaRef ds:uri="eda1b10f-038c-4756-bbff-2b082d069ec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23</Slides>
  <Notes>21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Simple Light</vt:lpstr>
      <vt:lpstr>PowerPoint Presentation</vt:lpstr>
      <vt:lpstr>PowerPoint Presentation</vt:lpstr>
      <vt:lpstr>AGENDA</vt:lpstr>
      <vt:lpstr>PowerPoint Presentation</vt:lpstr>
      <vt:lpstr>WHAT TYPE OF HARASSMENT ARE WE TALKING ABOUT TODAY?</vt:lpstr>
      <vt:lpstr>WHAT COUNTS AS LANDLORD HARASSMENT IN NYC?</vt:lpstr>
      <vt:lpstr>WHAT COUNTS AS LANDLORD HARASSMENT IN NYC?</vt:lpstr>
      <vt:lpstr>PowerPoint Presentation</vt:lpstr>
      <vt:lpstr>ADDITIONAL DEFINITIONS OF HARASSMENT </vt:lpstr>
      <vt:lpstr>WHAT COMMON BEHAVIORS ARE GOING TO BE HARDER TO PROVE ARE HARASSMENT?</vt:lpstr>
      <vt:lpstr>PowerPoint Presentation</vt:lpstr>
      <vt:lpstr>PowerPoint Presentation</vt:lpstr>
      <vt:lpstr>WHAT CAN YOU GET OUT OF AN HP ACTION FOR HARASSMENT?  </vt:lpstr>
      <vt:lpstr>WHAT FACTORS MIGHT HELP YOU WIN YOUR HARASSMENT CASE?</vt:lpstr>
      <vt:lpstr>PowerPoint Presentation</vt:lpstr>
      <vt:lpstr>PowerPoint Presentation</vt:lpstr>
      <vt:lpstr>PowerPoint Presentation</vt:lpstr>
      <vt:lpstr>PowerPoint Presentation</vt:lpstr>
      <vt:lpstr>GETTING STARTED</vt:lpstr>
      <vt:lpstr>GOING TO COURT </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NONPAYMENT PROCEEDINGS</dc:title>
  <cp:revision>131</cp:revision>
  <dcterms:modified xsi:type="dcterms:W3CDTF">2024-04-26T01:28:25Z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0x0101006310B7935AA9FD4F95C819219A8E553E</vt:lpwstr>
  </property>
  <property fmtid="{D5CDD505-2E9C-101B-9397-08002B2CF9AE}" pid="3" name="MediaServiceImageTags">
    <vt:lpwstr/>
  </property>
</Properties>
</file>